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Alternative assessments for students learning English as a second language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Marist college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Traditional methods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Test with written exercises (constructed response)</a:t>
            </a:r>
          </a:p>
          <a:p>
            <a:r>
              <a:rPr lang="en-US" sz="2400" dirty="0" smtClean="0"/>
              <a:t>Tests with choices (selected response) in written format</a:t>
            </a:r>
          </a:p>
          <a:p>
            <a:r>
              <a:rPr lang="en-US" sz="2400" dirty="0" smtClean="0"/>
              <a:t>Projects or reports including research and writing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Multiple alternative options 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can perform role-pays to demonstrate a topic</a:t>
            </a:r>
          </a:p>
          <a:p>
            <a:r>
              <a:rPr lang="en-US" sz="2400" dirty="0" smtClean="0"/>
              <a:t>Create videos</a:t>
            </a:r>
          </a:p>
          <a:p>
            <a:r>
              <a:rPr lang="en-US" sz="2400" dirty="0" smtClean="0"/>
              <a:t>Have a conversation with a teacher where they answer key questions</a:t>
            </a:r>
            <a:endParaRPr lang="en-US" sz="2400" dirty="0"/>
          </a:p>
        </p:txBody>
      </p:sp>
      <p:pic>
        <p:nvPicPr>
          <p:cNvPr id="7" name="Picture 6" descr="Cuestionario de 30 de diferencia a los candidatos a l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65" y="104675"/>
            <a:ext cx="2654763" cy="17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59315" y="1320801"/>
            <a:ext cx="7790722" cy="4867564"/>
          </a:xfrm>
        </p:spPr>
        <p:txBody>
          <a:bodyPr>
            <a:noAutofit/>
          </a:bodyPr>
          <a:lstStyle/>
          <a:p>
            <a:r>
              <a:rPr lang="en-US" sz="2400" dirty="0" smtClean="0"/>
              <a:t>Know the strengths of your students who are learning English</a:t>
            </a:r>
          </a:p>
          <a:p>
            <a:r>
              <a:rPr lang="en-US" sz="2400" dirty="0" smtClean="0"/>
              <a:t>Investigate </a:t>
            </a:r>
            <a:r>
              <a:rPr lang="en-US" sz="2400" dirty="0"/>
              <a:t>C1/L1 </a:t>
            </a:r>
            <a:r>
              <a:rPr lang="en-US" sz="2400" dirty="0" smtClean="0"/>
              <a:t>resources (translators, books, audio, …)</a:t>
            </a:r>
          </a:p>
          <a:p>
            <a:r>
              <a:rPr lang="en-US" sz="2400" dirty="0" smtClean="0"/>
              <a:t>Keep the learning goals the same, but make slight adjustments (accommodations) that can allow your English Learners to show you what they know in a more accessible way</a:t>
            </a:r>
          </a:p>
          <a:p>
            <a:r>
              <a:rPr lang="en-US" sz="2400" dirty="0" smtClean="0"/>
              <a:t>Often these alternative assessments will be beneficial for students with other special needs (and even just learning preferences) in the classroom</a:t>
            </a:r>
          </a:p>
          <a:p>
            <a:r>
              <a:rPr lang="en-US" sz="2400" dirty="0" smtClean="0"/>
              <a:t>Take advantage of technology to help you differentiation, adjust, promote participation, and allow for creativity</a:t>
            </a:r>
            <a:endParaRPr lang="en-US" sz="2400" dirty="0"/>
          </a:p>
        </p:txBody>
      </p:sp>
      <p:pic>
        <p:nvPicPr>
          <p:cNvPr id="9" name="Picture 8" descr="Double Blind Review auf dem Prüfstand: Ein Fallbeispiel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619" y="2496128"/>
            <a:ext cx="2142836" cy="214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</a:t>
            </a:r>
            <a:br>
              <a:rPr lang="en-US" dirty="0" smtClean="0"/>
            </a:br>
            <a:r>
              <a:rPr lang="en-US" dirty="0" smtClean="0"/>
              <a:t>second language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vocabulary</a:t>
            </a:r>
          </a:p>
          <a:p>
            <a:r>
              <a:rPr lang="en-US" sz="2800" dirty="0"/>
              <a:t>grammar structures</a:t>
            </a:r>
          </a:p>
          <a:p>
            <a:r>
              <a:rPr lang="en-US" sz="2800" dirty="0" smtClean="0"/>
              <a:t>spelling</a:t>
            </a:r>
            <a:endParaRPr lang="en-US" sz="2800" dirty="0"/>
          </a:p>
          <a:p>
            <a:r>
              <a:rPr lang="en-US" sz="2800" dirty="0"/>
              <a:t>standard pronunciation</a:t>
            </a:r>
          </a:p>
          <a:p>
            <a:r>
              <a:rPr lang="en-US" sz="2800" dirty="0"/>
              <a:t>C2 background </a:t>
            </a:r>
            <a:r>
              <a:rPr lang="en-US" sz="2800" dirty="0" smtClean="0"/>
              <a:t>knowledge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163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</a:t>
            </a:r>
            <a:r>
              <a:rPr lang="en-US" dirty="0"/>
              <a:t>of </a:t>
            </a:r>
            <a:br>
              <a:rPr lang="en-US" dirty="0"/>
            </a:br>
            <a:r>
              <a:rPr lang="en-US" dirty="0"/>
              <a:t>second language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literacy </a:t>
            </a:r>
            <a:r>
              <a:rPr lang="en-US" sz="2800" dirty="0"/>
              <a:t>in </a:t>
            </a:r>
            <a:r>
              <a:rPr lang="en-US" sz="2800" dirty="0" smtClean="0"/>
              <a:t>native language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ulture awareness and knowledge (C1)</a:t>
            </a:r>
          </a:p>
          <a:p>
            <a:r>
              <a:rPr lang="en-US" sz="2800" dirty="0" smtClean="0"/>
              <a:t>oral proficiency</a:t>
            </a:r>
          </a:p>
          <a:p>
            <a:r>
              <a:rPr lang="en-US" sz="2800" dirty="0" smtClean="0"/>
              <a:t>body language/kinesthetic abilities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uthentic communication </a:t>
            </a:r>
            <a:r>
              <a:rPr lang="en-US" sz="2800" dirty="0"/>
              <a:t>skills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210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knowledge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Written science lab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27575"/>
            <a:ext cx="4800600" cy="29963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complete a science lab</a:t>
            </a:r>
          </a:p>
          <a:p>
            <a:r>
              <a:rPr lang="en-US" sz="2400" dirty="0" smtClean="0"/>
              <a:t>At the conclusion of the lab they compose a written report consisting of a hypothesis, discussion of variables, data sets, and conclusions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drawing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Students complete a science lab</a:t>
            </a:r>
          </a:p>
          <a:p>
            <a:r>
              <a:rPr lang="en-US" sz="2400" dirty="0" smtClean="0"/>
              <a:t>During the lab the students take pictures or draw key steps</a:t>
            </a:r>
          </a:p>
          <a:p>
            <a:r>
              <a:rPr lang="en-US" sz="2400" dirty="0" smtClean="0"/>
              <a:t>Students create an illustration of the experiment where the pictures represent steps and important concepts</a:t>
            </a:r>
            <a:endParaRPr lang="en-US" sz="2400" dirty="0"/>
          </a:p>
        </p:txBody>
      </p:sp>
      <p:pic>
        <p:nvPicPr>
          <p:cNvPr id="7" name="Picture 6" descr="Original file ‎ (SVG file, nominally 87 × 87 pixels, fil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7" y="161284"/>
            <a:ext cx="2246745" cy="224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Compose </a:t>
            </a:r>
            <a:r>
              <a:rPr lang="en-US" sz="2000" dirty="0" smtClean="0"/>
              <a:t>sentences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Introduce grammar rule by explanation</a:t>
            </a:r>
          </a:p>
          <a:p>
            <a:r>
              <a:rPr lang="en-US" sz="2400" dirty="0" smtClean="0"/>
              <a:t>Students write sentences that follow the new rule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Scrambled sentences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Introduce grammar rule by examples</a:t>
            </a:r>
          </a:p>
          <a:p>
            <a:r>
              <a:rPr lang="en-US" sz="2400" dirty="0" smtClean="0"/>
              <a:t>Have students rearrange pieces of letters, words, punctuation, phrases into the correct order to match examples</a:t>
            </a:r>
            <a:endParaRPr lang="en-US" sz="2400" dirty="0"/>
          </a:p>
        </p:txBody>
      </p:sp>
      <p:pic>
        <p:nvPicPr>
          <p:cNvPr id="7" name="Picture 6" descr="Diagrams | Polysyllabi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667" y="240233"/>
            <a:ext cx="3997503" cy="188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Provide new vocabulary out of context</a:t>
            </a:r>
          </a:p>
          <a:p>
            <a:r>
              <a:rPr lang="en-US" sz="2400" dirty="0" smtClean="0"/>
              <a:t>Give written definition and synonyms</a:t>
            </a:r>
          </a:p>
          <a:p>
            <a:r>
              <a:rPr lang="en-US" sz="2400" dirty="0" smtClean="0"/>
              <a:t>Quiz by writing definitions</a:t>
            </a:r>
          </a:p>
          <a:p>
            <a:r>
              <a:rPr lang="en-US" sz="2400" dirty="0" smtClean="0"/>
              <a:t>Quiz by spelling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586207"/>
            <a:ext cx="4800600" cy="632529"/>
          </a:xfrm>
        </p:spPr>
        <p:txBody>
          <a:bodyPr/>
          <a:lstStyle/>
          <a:p>
            <a:r>
              <a:rPr lang="en-US" dirty="0" smtClean="0"/>
              <a:t>ELL friendly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1570182"/>
            <a:ext cx="4719628" cy="3910445"/>
          </a:xfrm>
        </p:spPr>
        <p:txBody>
          <a:bodyPr>
            <a:noAutofit/>
          </a:bodyPr>
          <a:lstStyle/>
          <a:p>
            <a:r>
              <a:rPr lang="en-US" sz="2400" dirty="0" smtClean="0"/>
              <a:t>Integrate new vocabulary into meaningful context or pull from story</a:t>
            </a:r>
          </a:p>
          <a:p>
            <a:r>
              <a:rPr lang="en-US" sz="2400" dirty="0" smtClean="0"/>
              <a:t>Use illustrations for each word </a:t>
            </a:r>
          </a:p>
          <a:p>
            <a:r>
              <a:rPr lang="en-US" sz="2400" dirty="0" smtClean="0"/>
              <a:t>Give definition and synonyms in L1/L2</a:t>
            </a:r>
          </a:p>
          <a:p>
            <a:r>
              <a:rPr lang="en-US" sz="2400" dirty="0" smtClean="0"/>
              <a:t>Quiz by matching words with definitions or with FIB and word bank</a:t>
            </a:r>
          </a:p>
          <a:p>
            <a:r>
              <a:rPr lang="en-US" sz="2400" dirty="0" smtClean="0"/>
              <a:t>Quiz by providing spelling options and EL chooses correct one</a:t>
            </a:r>
            <a:endParaRPr lang="en-US" dirty="0" smtClean="0"/>
          </a:p>
        </p:txBody>
      </p:sp>
      <p:pic>
        <p:nvPicPr>
          <p:cNvPr id="7" name="Picture 6" descr="7continents - &lt;strong&gt;Vocabulary&lt;/strong&gt; Ban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4" y="1294520"/>
            <a:ext cx="2035752" cy="153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New stories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Introduce new story</a:t>
            </a:r>
          </a:p>
          <a:p>
            <a:r>
              <a:rPr lang="en-US" sz="2400" dirty="0" smtClean="0"/>
              <a:t>Student reads to understand</a:t>
            </a:r>
          </a:p>
          <a:p>
            <a:r>
              <a:rPr lang="en-US" sz="2400" dirty="0" smtClean="0"/>
              <a:t>Student is asked comprehension questions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Familiar stories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Find literature from C1</a:t>
            </a:r>
          </a:p>
          <a:p>
            <a:r>
              <a:rPr lang="en-US" sz="2400" dirty="0" smtClean="0"/>
              <a:t>Provide story in L1 and L2</a:t>
            </a:r>
          </a:p>
          <a:p>
            <a:r>
              <a:rPr lang="en-US" sz="2400" dirty="0" smtClean="0"/>
              <a:t>Allow student to respond in L1 and try to also represent in L2</a:t>
            </a:r>
            <a:endParaRPr lang="en-US" sz="2400" dirty="0"/>
          </a:p>
        </p:txBody>
      </p:sp>
      <p:pic>
        <p:nvPicPr>
          <p:cNvPr id="7" name="Picture 6" descr="Litykhs - Paired &lt;strong&gt;Reading&lt;/strong&gt; - KB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732" y="4651375"/>
            <a:ext cx="15716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Written reports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read a text at the appropriate level</a:t>
            </a:r>
          </a:p>
          <a:p>
            <a:r>
              <a:rPr lang="en-US" sz="2400" dirty="0" smtClean="0"/>
              <a:t>They write a paragraph or report summarizing the plot and highlighting the  characters, setting, themes, and key details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Oral reports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read while listening to a text at an appropriate level</a:t>
            </a:r>
          </a:p>
          <a:p>
            <a:r>
              <a:rPr lang="en-US" sz="2400" dirty="0" smtClean="0"/>
              <a:t>Students discuss with a peer or teacher the key events of the story, including plot, characters, setting and themes</a:t>
            </a:r>
            <a:endParaRPr lang="en-US" sz="2400" dirty="0"/>
          </a:p>
        </p:txBody>
      </p:sp>
      <p:pic>
        <p:nvPicPr>
          <p:cNvPr id="7" name="Picture 6" descr="Resistance &lt;strong&gt;summary&lt;/strong&gt; | Veneficus Scho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10" y="251916"/>
            <a:ext cx="2327852" cy="19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class discussions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Traditional method	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Teacher calls on volunteers or random students to answer questions aloud </a:t>
            </a:r>
          </a:p>
          <a:p>
            <a:r>
              <a:rPr lang="en-US" sz="2400" dirty="0" smtClean="0"/>
              <a:t>Teacher notes who has answered and the quality of their contribution</a:t>
            </a:r>
          </a:p>
          <a:p>
            <a:r>
              <a:rPr lang="en-US" sz="2400" dirty="0" smtClean="0"/>
              <a:t>Little time to consider content or language structure when answering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Alternative participation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Paper exit tickets at the end of class with key learning skills for students to try</a:t>
            </a:r>
          </a:p>
          <a:p>
            <a:r>
              <a:rPr lang="en-US" sz="2400" dirty="0" smtClean="0"/>
              <a:t>Personal white boards</a:t>
            </a:r>
          </a:p>
          <a:p>
            <a:r>
              <a:rPr lang="en-US" sz="2400" dirty="0" smtClean="0"/>
              <a:t>Response systems like </a:t>
            </a:r>
            <a:r>
              <a:rPr lang="en-US" sz="2400" dirty="0" err="1" smtClean="0"/>
              <a:t>Plickers</a:t>
            </a:r>
            <a:r>
              <a:rPr lang="en-US" sz="2400" dirty="0" smtClean="0"/>
              <a:t> or </a:t>
            </a:r>
            <a:r>
              <a:rPr lang="en-US" sz="2400" dirty="0" err="1" smtClean="0"/>
              <a:t>Socrative</a:t>
            </a:r>
            <a:r>
              <a:rPr lang="en-US" sz="2400" dirty="0" smtClean="0"/>
              <a:t> where all students can participate without embarrassment</a:t>
            </a:r>
          </a:p>
        </p:txBody>
      </p:sp>
      <p:pic>
        <p:nvPicPr>
          <p:cNvPr id="7" name="Picture 6" descr="L'univers de ma classe: Les cahiers et classeurs de mes élèv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866" y="494658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367</TotalTime>
  <Words>548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Alternative assessments for students learning English as a second language</vt:lpstr>
      <vt:lpstr>Weaknesses of  second language learners</vt:lpstr>
      <vt:lpstr>strengths of  second language learners</vt:lpstr>
      <vt:lpstr>Conceptual knowledge</vt:lpstr>
      <vt:lpstr>Grammar</vt:lpstr>
      <vt:lpstr>vocabulary</vt:lpstr>
      <vt:lpstr>Reading comprehension</vt:lpstr>
      <vt:lpstr>Summarizing a text</vt:lpstr>
      <vt:lpstr>Participation in class discussions</vt:lpstr>
      <vt:lpstr>Summative assessment</vt:lpstr>
      <vt:lpstr>summary</vt:lpstr>
    </vt:vector>
  </TitlesOfParts>
  <Company>Marist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assessments for students learning English as a second language</dc:title>
  <dc:creator>K Vigil</dc:creator>
  <cp:lastModifiedBy>K Vigil</cp:lastModifiedBy>
  <cp:revision>13</cp:revision>
  <dcterms:created xsi:type="dcterms:W3CDTF">2017-12-04T22:29:02Z</dcterms:created>
  <dcterms:modified xsi:type="dcterms:W3CDTF">2017-12-05T04:36:56Z</dcterms:modified>
</cp:coreProperties>
</file>