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1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90"/>
    <p:restoredTop sz="96405"/>
  </p:normalViewPr>
  <p:slideViewPr>
    <p:cSldViewPr snapToGrid="0" snapToObjects="1" showGuides="1">
      <p:cViewPr varScale="1">
        <p:scale>
          <a:sx n="116" d="100"/>
          <a:sy n="116" d="100"/>
        </p:scale>
        <p:origin x="488" y="192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35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FDA8A-C1DB-7548-AFCE-FE631D27C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7CA8C-72D2-A841-AB96-747296E95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DC829-7E0E-8A42-A398-68E50BA0B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4B3A-FA86-4546-85FC-FA4A34AC31CE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B0D04-5170-3B4D-820A-7AF71E9CE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0B81-FCC7-8643-923D-8F6DDDD5A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EE85-EBB0-6E41-967A-9CAE7509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8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4CA94C-B506-BC4A-9B0E-81CB4316B3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E26BD8-374B-8D48-A88C-BDCDA1608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E066C-BFAC-E048-8206-538009B62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4B3A-FA86-4546-85FC-FA4A34AC31CE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848E8-C699-9940-9205-B2E2DB841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31D55-CCB1-E94A-BA61-A8C4AB00F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EE85-EBB0-6E41-967A-9CAE7509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0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6817D-3402-B94F-8B7A-5EE016131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2CB24-F593-4F42-A904-1CDC30DFE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EDE44-24E0-1C47-9106-D63A7C026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4B3A-FA86-4546-85FC-FA4A34AC31CE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CDE2E-18B7-4D49-9EA2-EC1FC958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65897-3E2F-0E4C-A405-AE4C0D89E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EE85-EBB0-6E41-967A-9CAE7509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0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E4B15-70B1-F141-98F6-F7A5019B2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08326-2CF3-CF43-ADA3-BC0C086B6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30A5-4C9C-C24D-A9DC-CCFA4741D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4B3A-FA86-4546-85FC-FA4A34AC31CE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EA60C-B97D-3540-8E29-E2B81D101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2C3E0-E77E-A74C-A773-7C02E443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EE85-EBB0-6E41-967A-9CAE7509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6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6649A-C743-A14E-BF5F-BCA0FC019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31D31-0785-3343-B2EC-5CA7CC721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F40E3-0819-7647-94E5-36F601FC9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A9830-7104-2D45-8234-63EB77F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4B3A-FA86-4546-85FC-FA4A34AC31CE}" type="datetimeFigureOut">
              <a:rPr lang="en-US" smtClean="0"/>
              <a:t>9/28/21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F46E0-24CB-B64F-9821-17EB3DD83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0CE88-04B9-2941-A561-49584502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EE85-EBB0-6E41-967A-9CAE7509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0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BB759-68C8-724E-9818-A1FACE63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B8401-59F1-CA4A-AD38-59D8F2CF3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879FC-F10C-EA46-8A86-11EE0C93B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68281-7C46-6346-A657-FCFC088C9F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17F4F9-AFE9-4D4E-ABFC-0186807C9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0439D-4801-774B-AE21-B73DC7D7D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4B3A-FA86-4546-85FC-FA4A34AC31CE}" type="datetimeFigureOut">
              <a:rPr lang="en-US" smtClean="0"/>
              <a:t>9/28/21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AA8B59-43D6-3749-8AB1-85EBCC69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294832-815B-AA4F-A02B-D72B1438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EE85-EBB0-6E41-967A-9CAE7509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46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56097-1F36-2E4D-BA81-8CE1059F1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C519EE-459C-0044-899B-22D9933B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4B3A-FA86-4546-85FC-FA4A34AC31CE}" type="datetimeFigureOut">
              <a:rPr lang="en-US" smtClean="0"/>
              <a:t>9/28/21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6F0E17-A3D9-784C-A282-99D35FD2D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7DC46-E8FA-0243-BC65-78C10C30E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EE85-EBB0-6E41-967A-9CAE7509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3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131A33-6628-D44E-9352-3312CF6C6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4B3A-FA86-4546-85FC-FA4A34AC31CE}" type="datetimeFigureOut">
              <a:rPr lang="en-US" smtClean="0"/>
              <a:t>9/28/21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28D9BA-A0E4-424A-A179-D39E5017F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9495A-E5DD-474D-8A84-6A860C4E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EE85-EBB0-6E41-967A-9CAE7509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9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5EE77-F704-D847-92D0-23C08D4E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579A2-727A-7844-B11A-F6C3EF81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EA725-6A72-EC41-9CB5-9AA8F33DB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2B253-0C89-C34C-8C6A-85278005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4B3A-FA86-4546-85FC-FA4A34AC31CE}" type="datetimeFigureOut">
              <a:rPr lang="en-US" smtClean="0"/>
              <a:t>9/28/21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E27D6-E7C3-0D4D-AAAA-C117D6898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93FA7-B108-5643-A6D6-B1A36C580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EE85-EBB0-6E41-967A-9CAE7509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4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50828-9943-9449-B520-E3245F2A6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3101E6-6213-B846-8A46-EB706ED98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9CC52-9A21-0140-ABB3-EBE60E95E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169ED-E254-A142-9AE2-785F2D1C6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4B3A-FA86-4546-85FC-FA4A34AC31CE}" type="datetimeFigureOut">
              <a:rPr lang="en-US" smtClean="0"/>
              <a:t>9/28/21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04EBF-F70A-2A4A-A4E3-0A3A0EB49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44AB5-193B-BE45-B08C-4728CA03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3EE85-EBB0-6E41-967A-9CAE7509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2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04EB9C-B431-884E-B79B-2CB49BCE7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D528A-8181-4145-BEA4-59049A0B3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5D887-E14E-034F-B5BE-C1F21723E6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54B3A-FA86-4546-85FC-FA4A34AC31CE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EC38C-2467-284C-A4E6-7CAF3A412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8F5F5-9F46-3E4B-A53F-D00B1B307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3EE85-EBB0-6E41-967A-9CAE7509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5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.png"/><Relationship Id="rId7" Type="http://schemas.openxmlformats.org/officeDocument/2006/relationships/image" Target="../media/image18.emf"/><Relationship Id="rId12" Type="http://schemas.openxmlformats.org/officeDocument/2006/relationships/image" Target="../media/image23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22.emf"/><Relationship Id="rId5" Type="http://schemas.openxmlformats.org/officeDocument/2006/relationships/image" Target="../media/image3.png"/><Relationship Id="rId10" Type="http://schemas.openxmlformats.org/officeDocument/2006/relationships/image" Target="../media/image21.emf"/><Relationship Id="rId4" Type="http://schemas.openxmlformats.org/officeDocument/2006/relationships/image" Target="../media/image2.svg"/><Relationship Id="rId9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10" Type="http://schemas.openxmlformats.org/officeDocument/2006/relationships/image" Target="../media/image27.sv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.svg"/><Relationship Id="rId7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918DA45-025D-1B4B-9CD9-F85DE21F9809}"/>
              </a:ext>
            </a:extLst>
          </p:cNvPr>
          <p:cNvSpPr txBox="1">
            <a:spLocks/>
          </p:cNvSpPr>
          <p:nvPr/>
        </p:nvSpPr>
        <p:spPr>
          <a:xfrm rot="16200000">
            <a:off x="11582401" y="6248400"/>
            <a:ext cx="609600" cy="609600"/>
          </a:xfrm>
          <a:prstGeom prst="rect">
            <a:avLst/>
          </a:prstGeom>
        </p:spPr>
        <p:txBody>
          <a:bodyPr wrap="none" lIns="109728" tIns="91440" rIns="91440" bIns="91440" anchor="b"/>
          <a:lstStyle>
            <a:defPPr>
              <a:defRPr lang="en-US"/>
            </a:defPPr>
            <a:lvl1pPr marL="0" algn="r" defTabSz="914400" rtl="0" eaLnBrk="1" latinLnBrk="0" hangingPunct="1">
              <a:defRPr sz="2200" kern="1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lang="en-US" smtClean="0"/>
              <a:pPr marL="38100">
                <a:lnSpc>
                  <a:spcPts val="1410"/>
                </a:lnSpc>
              </a:pPr>
              <a:t>1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1C23A8-B26A-7F46-B10B-A1DA81626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11000" y="4933402"/>
            <a:ext cx="226219" cy="110728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E905E3-808C-6349-96DB-2B377A1E0FF0}"/>
              </a:ext>
            </a:extLst>
          </p:cNvPr>
          <p:cNvCxnSpPr/>
          <p:nvPr/>
        </p:nvCxnSpPr>
        <p:spPr>
          <a:xfrm>
            <a:off x="11734800" y="6172200"/>
            <a:ext cx="381000" cy="0"/>
          </a:xfrm>
          <a:prstGeom prst="line">
            <a:avLst/>
          </a:prstGeom>
          <a:ln w="6350">
            <a:solidFill>
              <a:srgbClr val="B3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D4045A62-CA6C-6349-95F6-710A3A6319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8997" y="152400"/>
            <a:ext cx="934403" cy="685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534506-B5C4-E14D-AA6E-7E4080ECB4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object 3">
            <a:extLst>
              <a:ext uri="{FF2B5EF4-FFF2-40B4-BE49-F238E27FC236}">
                <a16:creationId xmlns:a16="http://schemas.microsoft.com/office/drawing/2014/main" id="{50105A8F-596B-A44E-AFC2-A6E1EE8830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0"/>
                </a:moveTo>
                <a:lnTo>
                  <a:pt x="0" y="0"/>
                </a:lnTo>
                <a:lnTo>
                  <a:pt x="0" y="6857998"/>
                </a:lnTo>
                <a:lnTo>
                  <a:pt x="12191999" y="6857998"/>
                </a:lnTo>
                <a:lnTo>
                  <a:pt x="12191999" y="0"/>
                </a:lnTo>
                <a:close/>
              </a:path>
            </a:pathLst>
          </a:custGeom>
          <a:solidFill>
            <a:srgbClr val="B31B1B">
              <a:alpha val="8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5813910-CC48-3147-9185-9A0453C806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41370" y="5284800"/>
            <a:ext cx="7656141" cy="149590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7ACA777-43D4-2A42-9DAA-7A9749E1E0C6}"/>
              </a:ext>
            </a:extLst>
          </p:cNvPr>
          <p:cNvSpPr txBox="1">
            <a:spLocks/>
          </p:cNvSpPr>
          <p:nvPr/>
        </p:nvSpPr>
        <p:spPr>
          <a:xfrm>
            <a:off x="1239871" y="1830394"/>
            <a:ext cx="9731713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6000" b="1" dirty="0">
                <a:solidFill>
                  <a:schemeClr val="bg1"/>
                </a:solidFill>
                <a:latin typeface="Georgia" panose="02040502050405020303" pitchFamily="18" charset="0"/>
              </a:rPr>
              <a:t>Master of Arts in </a:t>
            </a:r>
          </a:p>
          <a:p>
            <a:pPr algn="ctr"/>
            <a:r>
              <a:rPr lang="en-US" altLang="en-US" sz="6000" b="1" dirty="0">
                <a:solidFill>
                  <a:schemeClr val="bg1"/>
                </a:solidFill>
                <a:latin typeface="Georgia" panose="02040502050405020303" pitchFamily="18" charset="0"/>
              </a:rPr>
              <a:t>Educational Psychology</a:t>
            </a:r>
          </a:p>
          <a:p>
            <a:pPr algn="ctr"/>
            <a:endParaRPr lang="en-US" altLang="en-US" sz="6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altLang="en-US" sz="6000" b="1" dirty="0">
                <a:solidFill>
                  <a:schemeClr val="bg1"/>
                </a:solidFill>
                <a:latin typeface="Georgia" panose="02040502050405020303" pitchFamily="18" charset="0"/>
              </a:rPr>
              <a:t>Hybrid and Campus</a:t>
            </a:r>
          </a:p>
          <a:p>
            <a:pPr algn="ctr"/>
            <a:r>
              <a:rPr lang="en-US" altLang="en-US" sz="6000" b="1" dirty="0">
                <a:solidFill>
                  <a:schemeClr val="bg1"/>
                </a:solidFill>
                <a:latin typeface="Georgia" panose="02040502050405020303" pitchFamily="18" charset="0"/>
              </a:rPr>
              <a:t>Programs</a:t>
            </a:r>
            <a:endParaRPr lang="en-US" altLang="en-US" sz="4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447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2E041210-A8F1-3146-A280-12FEBF498C43}"/>
              </a:ext>
            </a:extLst>
          </p:cNvPr>
          <p:cNvGrpSpPr/>
          <p:nvPr/>
        </p:nvGrpSpPr>
        <p:grpSpPr>
          <a:xfrm>
            <a:off x="1262531" y="212666"/>
            <a:ext cx="9695353" cy="6478388"/>
            <a:chOff x="724045" y="212666"/>
            <a:chExt cx="9695353" cy="647838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66604F9-3338-CB49-84F0-1A82EDFE2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5000"/>
            </a:blip>
            <a:stretch>
              <a:fillRect/>
            </a:stretch>
          </p:blipFill>
          <p:spPr>
            <a:xfrm rot="16200000">
              <a:off x="1880608" y="2297837"/>
              <a:ext cx="918447" cy="323157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3899384-5363-F140-80DB-E811C76C6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5000"/>
            </a:blip>
            <a:stretch>
              <a:fillRect/>
            </a:stretch>
          </p:blipFill>
          <p:spPr>
            <a:xfrm rot="16200000">
              <a:off x="5112812" y="2272437"/>
              <a:ext cx="918447" cy="323157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E1E8846-31CA-5A44-ADB3-DC71D7764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5000"/>
            </a:blip>
            <a:stretch>
              <a:fillRect/>
            </a:stretch>
          </p:blipFill>
          <p:spPr>
            <a:xfrm rot="16200000">
              <a:off x="8344387" y="2252117"/>
              <a:ext cx="918447" cy="323157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02F0DF6-E330-D949-9BF2-F9C5CBF9F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5000"/>
            </a:blip>
            <a:stretch>
              <a:fillRect/>
            </a:stretch>
          </p:blipFill>
          <p:spPr>
            <a:xfrm rot="10800000">
              <a:off x="7155447" y="212666"/>
              <a:ext cx="918447" cy="323157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C8D5B7F-F2CC-7A4C-91B1-1D6A6D4BF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5000"/>
            </a:blip>
            <a:stretch>
              <a:fillRect/>
            </a:stretch>
          </p:blipFill>
          <p:spPr>
            <a:xfrm>
              <a:off x="3070177" y="212666"/>
              <a:ext cx="918447" cy="323157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96525F8-7819-9248-AE5F-34E500B62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5000"/>
            </a:blip>
            <a:stretch>
              <a:fillRect/>
            </a:stretch>
          </p:blipFill>
          <p:spPr>
            <a:xfrm>
              <a:off x="3102554" y="3459480"/>
              <a:ext cx="918447" cy="323157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D402BA4-975A-D242-A9F1-7568E84E7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5000"/>
            </a:blip>
            <a:stretch>
              <a:fillRect/>
            </a:stretch>
          </p:blipFill>
          <p:spPr>
            <a:xfrm rot="10800000">
              <a:off x="7181795" y="3459480"/>
              <a:ext cx="918447" cy="3231574"/>
            </a:xfrm>
            <a:prstGeom prst="rect">
              <a:avLst/>
            </a:prstGeom>
          </p:spPr>
        </p:pic>
      </p:grp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62BFFA3-D815-0A42-879E-9E7D7488B966}"/>
              </a:ext>
            </a:extLst>
          </p:cNvPr>
          <p:cNvSpPr txBox="1">
            <a:spLocks/>
          </p:cNvSpPr>
          <p:nvPr/>
        </p:nvSpPr>
        <p:spPr>
          <a:xfrm rot="16200000">
            <a:off x="11582401" y="6248400"/>
            <a:ext cx="609600" cy="609600"/>
          </a:xfrm>
          <a:prstGeom prst="rect">
            <a:avLst/>
          </a:prstGeom>
        </p:spPr>
        <p:txBody>
          <a:bodyPr wrap="none" lIns="109728" tIns="91440" rIns="91440" bIns="91440" anchor="b"/>
          <a:lstStyle>
            <a:defPPr>
              <a:defRPr lang="en-US"/>
            </a:defPPr>
            <a:lvl1pPr marL="0" algn="r" defTabSz="914400" rtl="0" eaLnBrk="1" latinLnBrk="0" hangingPunct="1">
              <a:defRPr sz="2200" kern="1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lang="en-US" smtClean="0"/>
              <a:pPr marL="38100">
                <a:lnSpc>
                  <a:spcPts val="1410"/>
                </a:lnSpc>
              </a:pPr>
              <a:t>10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14FE923-A884-5642-8DEF-EB56E40B7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11000" y="4933402"/>
            <a:ext cx="226219" cy="110728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E2B680-3FC7-6F45-9E85-289ED6891179}"/>
              </a:ext>
            </a:extLst>
          </p:cNvPr>
          <p:cNvCxnSpPr/>
          <p:nvPr/>
        </p:nvCxnSpPr>
        <p:spPr>
          <a:xfrm>
            <a:off x="11734800" y="6172200"/>
            <a:ext cx="381000" cy="0"/>
          </a:xfrm>
          <a:prstGeom prst="line">
            <a:avLst/>
          </a:prstGeom>
          <a:ln w="6350">
            <a:solidFill>
              <a:srgbClr val="B3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97BEC271-A15B-584F-84EB-9E7AFD77E9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8997" y="152400"/>
            <a:ext cx="934403" cy="6858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586F14E-7312-7343-ABF0-BC2F6D4A0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506" y="314267"/>
            <a:ext cx="10515600" cy="10017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Helvetica" pitchFamily="2" charset="0"/>
              </a:rPr>
              <a:t>Program Highlights</a:t>
            </a:r>
            <a:endParaRPr lang="en-US" b="1" dirty="0">
              <a:solidFill>
                <a:srgbClr val="C00000"/>
              </a:solidFill>
              <a:latin typeface="Helvetica" pitchFamily="2" charset="0"/>
              <a:cs typeface="Helvetica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DBB392-F6DA-C247-940F-1761E713F3F4}"/>
              </a:ext>
            </a:extLst>
          </p:cNvPr>
          <p:cNvSpPr/>
          <p:nvPr/>
        </p:nvSpPr>
        <p:spPr>
          <a:xfrm>
            <a:off x="1334226" y="1997056"/>
            <a:ext cx="22319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dirty="0"/>
              <a:t>Small classes allow you to work closely with cohort and faculty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296ACF-CF14-694C-B637-F1A79D9128A3}"/>
              </a:ext>
            </a:extLst>
          </p:cNvPr>
          <p:cNvSpPr/>
          <p:nvPr/>
        </p:nvSpPr>
        <p:spPr>
          <a:xfrm>
            <a:off x="4827120" y="1997055"/>
            <a:ext cx="2587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dirty="0"/>
              <a:t>Individual student advisement as you progress through the program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07C1A0-0780-AA45-B893-AF3401EA845E}"/>
              </a:ext>
            </a:extLst>
          </p:cNvPr>
          <p:cNvSpPr/>
          <p:nvPr/>
        </p:nvSpPr>
        <p:spPr>
          <a:xfrm>
            <a:off x="8616411" y="1997054"/>
            <a:ext cx="2351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dirty="0"/>
              <a:t>Online classes in the Hybrid program are convenient for working teachers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B2928C-8CE9-204E-91AB-F064FA3639D5}"/>
              </a:ext>
            </a:extLst>
          </p:cNvPr>
          <p:cNvSpPr/>
          <p:nvPr/>
        </p:nvSpPr>
        <p:spPr>
          <a:xfrm>
            <a:off x="1500876" y="5308971"/>
            <a:ext cx="1890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dirty="0"/>
              <a:t>Funds available for research and presentations at conferences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1599282-8642-894B-A9C6-6EC622F406E3}"/>
              </a:ext>
            </a:extLst>
          </p:cNvPr>
          <p:cNvSpPr/>
          <p:nvPr/>
        </p:nvSpPr>
        <p:spPr>
          <a:xfrm>
            <a:off x="4734949" y="5308971"/>
            <a:ext cx="2958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dirty="0"/>
              <a:t>Doctoral level instructors and practicing professionals help you link theory and concepts to real world practice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3749D2-05AB-C14C-B559-7EFC09E0C5F7}"/>
              </a:ext>
            </a:extLst>
          </p:cNvPr>
          <p:cNvSpPr/>
          <p:nvPr/>
        </p:nvSpPr>
        <p:spPr>
          <a:xfrm>
            <a:off x="8627691" y="5308972"/>
            <a:ext cx="2465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dirty="0"/>
              <a:t>Strong network of over 120 schools throughout the Hudson Valley for teaching opportunities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6163952-C9DE-EE43-A398-166313F91D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700000">
            <a:off x="9418059" y="4654037"/>
            <a:ext cx="748507" cy="61521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DFB610C-7725-F44A-A06C-379F920EE6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3358" y="4629863"/>
            <a:ext cx="790325" cy="64919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F7E08AA-4235-CB4D-9950-6C986FA95C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6370" y="4629863"/>
            <a:ext cx="1135460" cy="73739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307C865-8A32-4B45-887D-DE1857F184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0299" y="1303545"/>
            <a:ext cx="727602" cy="72760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A9CE76B-FC71-1946-9ED8-78D19B3AB8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6394" y="1303545"/>
            <a:ext cx="854606" cy="71217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3FD75E4-13AB-6047-A2A5-64B7BF97AF8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2447" y="1303545"/>
            <a:ext cx="856379" cy="69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03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C7EBED2-CA9E-0A4D-BFE6-F137B1F0D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47364" y="2917371"/>
            <a:ext cx="3267378" cy="3331028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62BFFA3-D815-0A42-879E-9E7D7488B966}"/>
              </a:ext>
            </a:extLst>
          </p:cNvPr>
          <p:cNvSpPr txBox="1">
            <a:spLocks/>
          </p:cNvSpPr>
          <p:nvPr/>
        </p:nvSpPr>
        <p:spPr>
          <a:xfrm rot="16200000">
            <a:off x="11582401" y="6248400"/>
            <a:ext cx="609600" cy="609600"/>
          </a:xfrm>
          <a:prstGeom prst="rect">
            <a:avLst/>
          </a:prstGeom>
        </p:spPr>
        <p:txBody>
          <a:bodyPr wrap="none" lIns="109728" tIns="91440" rIns="91440" bIns="91440" anchor="b"/>
          <a:lstStyle>
            <a:defPPr>
              <a:defRPr lang="en-US"/>
            </a:defPPr>
            <a:lvl1pPr marL="0" algn="r" defTabSz="914400" rtl="0" eaLnBrk="1" latinLnBrk="0" hangingPunct="1">
              <a:defRPr sz="2200" kern="1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lang="en-US" smtClean="0"/>
              <a:pPr marL="38100">
                <a:lnSpc>
                  <a:spcPts val="1410"/>
                </a:lnSpc>
              </a:pPr>
              <a:t>11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14FE923-A884-5642-8DEF-EB56E40B7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11000" y="4933402"/>
            <a:ext cx="226219" cy="110728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E2B680-3FC7-6F45-9E85-289ED6891179}"/>
              </a:ext>
            </a:extLst>
          </p:cNvPr>
          <p:cNvCxnSpPr/>
          <p:nvPr/>
        </p:nvCxnSpPr>
        <p:spPr>
          <a:xfrm>
            <a:off x="11734800" y="6172200"/>
            <a:ext cx="381000" cy="0"/>
          </a:xfrm>
          <a:prstGeom prst="line">
            <a:avLst/>
          </a:prstGeom>
          <a:ln w="6350">
            <a:solidFill>
              <a:srgbClr val="B3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97BEC271-A15B-584F-84EB-9E7AFD77E9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8997" y="152400"/>
            <a:ext cx="934403" cy="6858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586F14E-7312-7343-ABF0-BC2F6D4A0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267"/>
            <a:ext cx="10515600" cy="10017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Helvetica" pitchFamily="2" charset="0"/>
              </a:rPr>
              <a:t>Application Requirements</a:t>
            </a:r>
            <a:endParaRPr lang="en-US" b="1" dirty="0">
              <a:solidFill>
                <a:srgbClr val="C00000"/>
              </a:solidFill>
              <a:latin typeface="Helvetica" pitchFamily="2" charset="0"/>
              <a:cs typeface="Helvetica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1D097920-C134-6246-8A66-C6DA69762E15}"/>
              </a:ext>
            </a:extLst>
          </p:cNvPr>
          <p:cNvSpPr txBox="1">
            <a:spLocks noChangeArrowheads="1"/>
          </p:cNvSpPr>
          <p:nvPr/>
        </p:nvSpPr>
        <p:spPr>
          <a:xfrm>
            <a:off x="1363296" y="1316029"/>
            <a:ext cx="9162463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800" dirty="0"/>
              <a:t>Complete the online graduate admissions </a:t>
            </a:r>
            <a:r>
              <a:rPr lang="en-US" sz="1800" b="1" dirty="0"/>
              <a:t>application t</a:t>
            </a:r>
            <a:r>
              <a:rPr lang="en-US" sz="1800" dirty="0"/>
              <a:t>hrough </a:t>
            </a:r>
            <a:r>
              <a:rPr lang="en-US" sz="1800" dirty="0" err="1"/>
              <a:t>GradCAS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gradcas.liaisoncas.org</a:t>
            </a:r>
            <a:r>
              <a:rPr lang="en-US" sz="1800" b="1" dirty="0">
                <a:solidFill>
                  <a:srgbClr val="C00000"/>
                </a:solidFill>
              </a:rPr>
              <a:t>/apply</a:t>
            </a:r>
            <a:br>
              <a:rPr lang="en-US" sz="1800" dirty="0"/>
            </a:br>
            <a:endParaRPr lang="en-US" sz="1800" b="1" dirty="0"/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800" dirty="0"/>
              <a:t>Upload </a:t>
            </a:r>
            <a:r>
              <a:rPr lang="en-US" sz="1800" b="1" dirty="0">
                <a:solidFill>
                  <a:srgbClr val="C00000"/>
                </a:solidFill>
              </a:rPr>
              <a:t>unofficial transcripts </a:t>
            </a:r>
            <a:r>
              <a:rPr lang="en-US" sz="1800" dirty="0"/>
              <a:t>from </a:t>
            </a:r>
            <a:r>
              <a:rPr lang="en-US" sz="1800" b="1" dirty="0">
                <a:solidFill>
                  <a:srgbClr val="C00000"/>
                </a:solidFill>
              </a:rPr>
              <a:t>all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prior undergraduate and/or graduate institutions attended. </a:t>
            </a:r>
            <a:r>
              <a:rPr lang="en-US" sz="1800" i="1" dirty="0"/>
              <a:t>(Official transcripts are required later.)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en-US" sz="1800" dirty="0"/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800" dirty="0"/>
              <a:t>A </a:t>
            </a:r>
            <a:r>
              <a:rPr lang="en-US" sz="1800" b="1" dirty="0">
                <a:solidFill>
                  <a:srgbClr val="C00000"/>
                </a:solidFill>
              </a:rPr>
              <a:t>minimum GPA of 3.0 </a:t>
            </a:r>
            <a:r>
              <a:rPr lang="en-US" sz="1800" dirty="0"/>
              <a:t>is required for admission consideration.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en-US" sz="1800" dirty="0"/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800" dirty="0"/>
              <a:t>Upload a current </a:t>
            </a:r>
            <a:r>
              <a:rPr lang="en-US" sz="1800" b="1" dirty="0">
                <a:solidFill>
                  <a:srgbClr val="C00000"/>
                </a:solidFill>
              </a:rPr>
              <a:t>résumé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en-US" sz="18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800" dirty="0"/>
              <a:t>Upload an </a:t>
            </a:r>
            <a:r>
              <a:rPr lang="en-US" sz="1800" b="1" dirty="0">
                <a:solidFill>
                  <a:srgbClr val="C00000"/>
                </a:solidFill>
              </a:rPr>
              <a:t>essay</a:t>
            </a:r>
            <a:r>
              <a:rPr lang="en-US" sz="1800" b="1" dirty="0"/>
              <a:t> </a:t>
            </a:r>
            <a:r>
              <a:rPr lang="en-US" sz="1800" dirty="0"/>
              <a:t>summarizing your career objectives, your reasons for selecting Marist for graduate education, and your personal/professional expectations from the program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en-US" sz="1800" dirty="0"/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800" dirty="0"/>
              <a:t>Request </a:t>
            </a:r>
            <a:r>
              <a:rPr lang="en-US" sz="1800" b="1" dirty="0">
                <a:solidFill>
                  <a:srgbClr val="C00000"/>
                </a:solidFill>
              </a:rPr>
              <a:t>two letters of recommendation </a:t>
            </a:r>
            <a:r>
              <a:rPr lang="en-US" sz="1800" dirty="0"/>
              <a:t>through the application site. One letter should be from your cooperative teacher, the other letter should be from a professor.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en-US" sz="1800" dirty="0"/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800" dirty="0"/>
              <a:t>Official GRE score report</a:t>
            </a:r>
            <a:r>
              <a:rPr lang="en-US" sz="1800" i="1" dirty="0"/>
              <a:t> </a:t>
            </a:r>
            <a:r>
              <a:rPr lang="en-US" sz="1800" dirty="0"/>
              <a:t>taken within the last 5 years. </a:t>
            </a:r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endParaRPr lang="en-US" sz="1800" dirty="0"/>
          </a:p>
          <a:p>
            <a:pPr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800" dirty="0"/>
              <a:t>Qualified candidates will complete an </a:t>
            </a:r>
            <a:r>
              <a:rPr lang="en-US" sz="1800" b="1" dirty="0">
                <a:solidFill>
                  <a:srgbClr val="C00000"/>
                </a:solidFill>
              </a:rPr>
              <a:t>interview</a:t>
            </a:r>
            <a:r>
              <a:rPr lang="en-US" sz="1800" dirty="0"/>
              <a:t> which includes two short written tasks.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9117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422A5A-8BC9-EE43-851D-1D92940C4A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7222485" y="2931885"/>
            <a:ext cx="3461555" cy="3461555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62BFFA3-D815-0A42-879E-9E7D7488B966}"/>
              </a:ext>
            </a:extLst>
          </p:cNvPr>
          <p:cNvSpPr txBox="1">
            <a:spLocks/>
          </p:cNvSpPr>
          <p:nvPr/>
        </p:nvSpPr>
        <p:spPr>
          <a:xfrm rot="16200000">
            <a:off x="11582401" y="6248400"/>
            <a:ext cx="609600" cy="609600"/>
          </a:xfrm>
          <a:prstGeom prst="rect">
            <a:avLst/>
          </a:prstGeom>
        </p:spPr>
        <p:txBody>
          <a:bodyPr wrap="none" lIns="109728" tIns="91440" rIns="91440" bIns="91440" anchor="b"/>
          <a:lstStyle>
            <a:defPPr>
              <a:defRPr lang="en-US"/>
            </a:defPPr>
            <a:lvl1pPr marL="0" algn="r" defTabSz="914400" rtl="0" eaLnBrk="1" latinLnBrk="0" hangingPunct="1">
              <a:defRPr sz="2200" kern="1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lang="en-US" smtClean="0"/>
              <a:pPr marL="38100">
                <a:lnSpc>
                  <a:spcPts val="1410"/>
                </a:lnSpc>
              </a:pPr>
              <a:t>12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14FE923-A884-5642-8DEF-EB56E40B7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11000" y="4933402"/>
            <a:ext cx="226219" cy="110728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E2B680-3FC7-6F45-9E85-289ED6891179}"/>
              </a:ext>
            </a:extLst>
          </p:cNvPr>
          <p:cNvCxnSpPr/>
          <p:nvPr/>
        </p:nvCxnSpPr>
        <p:spPr>
          <a:xfrm>
            <a:off x="11734800" y="6172200"/>
            <a:ext cx="381000" cy="0"/>
          </a:xfrm>
          <a:prstGeom prst="line">
            <a:avLst/>
          </a:prstGeom>
          <a:ln w="6350">
            <a:solidFill>
              <a:srgbClr val="B3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97BEC271-A15B-584F-84EB-9E7AFD77E9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8997" y="152400"/>
            <a:ext cx="934403" cy="6858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586F14E-7312-7343-ABF0-BC2F6D4A0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267"/>
            <a:ext cx="10515600" cy="10017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Helvetica" pitchFamily="2" charset="0"/>
              </a:rPr>
              <a:t>Cost and Financial Assistance</a:t>
            </a:r>
            <a:endParaRPr lang="en-US" b="1" dirty="0">
              <a:solidFill>
                <a:srgbClr val="C00000"/>
              </a:solidFill>
              <a:latin typeface="Helvetica" pitchFamily="2" charset="0"/>
              <a:cs typeface="Helvetica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3350056-D0B5-5541-9B7C-33985BA1CCCF}"/>
              </a:ext>
            </a:extLst>
          </p:cNvPr>
          <p:cNvSpPr txBox="1">
            <a:spLocks noChangeArrowheads="1"/>
          </p:cNvSpPr>
          <p:nvPr/>
        </p:nvSpPr>
        <p:spPr>
          <a:xfrm>
            <a:off x="1784195" y="1681976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>
                <a:srgbClr val="C00000"/>
              </a:buClr>
              <a:buNone/>
            </a:pPr>
            <a:r>
              <a:rPr lang="en-US" sz="2400" b="1" dirty="0"/>
              <a:t>Current Tuition Is Different By Program </a:t>
            </a:r>
          </a:p>
          <a:p>
            <a:pPr marL="0" indent="0">
              <a:lnSpc>
                <a:spcPct val="80000"/>
              </a:lnSpc>
              <a:buClr>
                <a:srgbClr val="C00000"/>
              </a:buClr>
              <a:buNone/>
            </a:pPr>
            <a:r>
              <a:rPr lang="en-US" sz="1800" i="1" dirty="0"/>
              <a:t>Please Visit </a:t>
            </a:r>
            <a:r>
              <a:rPr lang="en-US" sz="1800" b="1" i="1" dirty="0" err="1">
                <a:solidFill>
                  <a:srgbClr val="C00000"/>
                </a:solidFill>
              </a:rPr>
              <a:t>Marist.edu</a:t>
            </a:r>
            <a:r>
              <a:rPr lang="en-US" sz="1800" b="1" i="1" dirty="0">
                <a:solidFill>
                  <a:srgbClr val="C00000"/>
                </a:solidFill>
              </a:rPr>
              <a:t>/graduate </a:t>
            </a:r>
            <a:r>
              <a:rPr lang="en-US" sz="1800" i="1" dirty="0"/>
              <a:t>For Details</a:t>
            </a:r>
            <a:br>
              <a:rPr lang="en-US" sz="2400" dirty="0"/>
            </a:br>
            <a:endParaRPr lang="en-US" sz="2400" dirty="0"/>
          </a:p>
          <a:p>
            <a:pPr marL="0" indent="0">
              <a:lnSpc>
                <a:spcPct val="80000"/>
              </a:lnSpc>
              <a:buClr>
                <a:srgbClr val="C00000"/>
              </a:buClr>
              <a:buNone/>
            </a:pPr>
            <a:r>
              <a:rPr lang="en-US" sz="2400" b="1" dirty="0"/>
              <a:t>Students typically finance their education through:</a:t>
            </a:r>
          </a:p>
          <a:p>
            <a:pPr lvl="1">
              <a:lnSpc>
                <a:spcPct val="80000"/>
              </a:lnSpc>
              <a:buClr>
                <a:srgbClr val="C00000"/>
              </a:buClr>
            </a:pPr>
            <a:r>
              <a:rPr lang="en-US" sz="2000" dirty="0"/>
              <a:t>Marist Scholarships for the Fall start, on campus program</a:t>
            </a:r>
          </a:p>
          <a:p>
            <a:pPr lvl="2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800" dirty="0"/>
              <a:t>Merit Based</a:t>
            </a:r>
          </a:p>
          <a:p>
            <a:pPr lvl="2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800" dirty="0"/>
              <a:t>Alumni Status</a:t>
            </a:r>
          </a:p>
          <a:p>
            <a:pPr lvl="2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800" dirty="0"/>
              <a:t>Active Duty Military/Spouse</a:t>
            </a:r>
          </a:p>
          <a:p>
            <a:pPr lvl="1">
              <a:lnSpc>
                <a:spcPct val="80000"/>
              </a:lnSpc>
              <a:buClr>
                <a:srgbClr val="C00000"/>
              </a:buClr>
            </a:pPr>
            <a:r>
              <a:rPr lang="en-US" sz="2000" dirty="0"/>
              <a:t>Corporate and Organizational Partnerships (Fall start)</a:t>
            </a:r>
          </a:p>
          <a:p>
            <a:pPr lvl="1">
              <a:lnSpc>
                <a:spcPct val="80000"/>
              </a:lnSpc>
              <a:buClr>
                <a:srgbClr val="C00000"/>
              </a:buClr>
            </a:pPr>
            <a:r>
              <a:rPr lang="en-US" sz="2000" dirty="0"/>
              <a:t>Federal or state aid (FAFSA)</a:t>
            </a:r>
          </a:p>
          <a:p>
            <a:pPr lvl="1">
              <a:lnSpc>
                <a:spcPct val="80000"/>
              </a:lnSpc>
              <a:buClr>
                <a:srgbClr val="C00000"/>
              </a:buClr>
            </a:pPr>
            <a:r>
              <a:rPr lang="en-US" sz="2000" dirty="0"/>
              <a:t>Employer tuition reimbursement</a:t>
            </a:r>
          </a:p>
          <a:p>
            <a:pPr lvl="1">
              <a:lnSpc>
                <a:spcPct val="80000"/>
              </a:lnSpc>
              <a:buClr>
                <a:srgbClr val="C00000"/>
              </a:buClr>
            </a:pPr>
            <a:r>
              <a:rPr lang="en-US" sz="2000" dirty="0"/>
              <a:t>Private student loans</a:t>
            </a:r>
          </a:p>
          <a:p>
            <a:pPr lvl="1">
              <a:lnSpc>
                <a:spcPct val="80000"/>
              </a:lnSpc>
              <a:buClr>
                <a:srgbClr val="C00000"/>
              </a:buClr>
            </a:pPr>
            <a:r>
              <a:rPr lang="en-US" sz="2000" dirty="0"/>
              <a:t>Private scholarships found outside of Marist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700" dirty="0"/>
          </a:p>
          <a:p>
            <a:pPr>
              <a:lnSpc>
                <a:spcPct val="80000"/>
              </a:lnSpc>
              <a:buFontTx/>
              <a:buNone/>
            </a:pPr>
            <a:endParaRPr lang="en-US" sz="17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0126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772D372-2B2B-3E44-9C3D-9F7FAD14C3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315199" y="3385704"/>
            <a:ext cx="3194083" cy="2927909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62BFFA3-D815-0A42-879E-9E7D7488B966}"/>
              </a:ext>
            </a:extLst>
          </p:cNvPr>
          <p:cNvSpPr txBox="1">
            <a:spLocks/>
          </p:cNvSpPr>
          <p:nvPr/>
        </p:nvSpPr>
        <p:spPr>
          <a:xfrm rot="16200000">
            <a:off x="11582401" y="6248400"/>
            <a:ext cx="609600" cy="609600"/>
          </a:xfrm>
          <a:prstGeom prst="rect">
            <a:avLst/>
          </a:prstGeom>
        </p:spPr>
        <p:txBody>
          <a:bodyPr wrap="none" lIns="109728" tIns="91440" rIns="91440" bIns="91440" anchor="b"/>
          <a:lstStyle>
            <a:defPPr>
              <a:defRPr lang="en-US"/>
            </a:defPPr>
            <a:lvl1pPr marL="0" algn="r" defTabSz="914400" rtl="0" eaLnBrk="1" latinLnBrk="0" hangingPunct="1">
              <a:defRPr sz="2200" kern="1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lang="en-US" smtClean="0"/>
              <a:pPr marL="38100">
                <a:lnSpc>
                  <a:spcPts val="1410"/>
                </a:lnSpc>
              </a:pPr>
              <a:t>13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14FE923-A884-5642-8DEF-EB56E40B7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11000" y="4933402"/>
            <a:ext cx="226219" cy="110728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E2B680-3FC7-6F45-9E85-289ED6891179}"/>
              </a:ext>
            </a:extLst>
          </p:cNvPr>
          <p:cNvCxnSpPr/>
          <p:nvPr/>
        </p:nvCxnSpPr>
        <p:spPr>
          <a:xfrm>
            <a:off x="11734800" y="6172200"/>
            <a:ext cx="381000" cy="0"/>
          </a:xfrm>
          <a:prstGeom prst="line">
            <a:avLst/>
          </a:prstGeom>
          <a:ln w="6350">
            <a:solidFill>
              <a:srgbClr val="B3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97BEC271-A15B-584F-84EB-9E7AFD77E9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8997" y="152400"/>
            <a:ext cx="934403" cy="6858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586F14E-7312-7343-ABF0-BC2F6D4A0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267"/>
            <a:ext cx="10515600" cy="10017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Helvetica" pitchFamily="2" charset="0"/>
              </a:rPr>
              <a:t>Questions?</a:t>
            </a:r>
            <a:endParaRPr lang="en-US" b="1" dirty="0">
              <a:solidFill>
                <a:srgbClr val="C00000"/>
              </a:solidFill>
              <a:latin typeface="Helvetica" pitchFamily="2" charset="0"/>
              <a:cs typeface="Helvetica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9F6A668-5359-8842-AC30-A2D5B77FE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298" y="1563029"/>
            <a:ext cx="82296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/>
              <a:t>To request more information or apply:</a:t>
            </a:r>
          </a:p>
          <a:p>
            <a:pPr algn="ctr" eaLnBrk="0" hangingPunct="0"/>
            <a:endParaRPr lang="en-US" sz="2000" b="1" i="1" dirty="0"/>
          </a:p>
          <a:p>
            <a:pPr algn="ctr" eaLnBrk="0" hangingPunct="0"/>
            <a:r>
              <a:rPr lang="en-US" sz="2400" b="1" dirty="0">
                <a:solidFill>
                  <a:srgbClr val="C00000"/>
                </a:solidFill>
              </a:rPr>
              <a:t>Graduate Admissions</a:t>
            </a:r>
          </a:p>
          <a:p>
            <a:pPr algn="ctr" eaLnBrk="0" hangingPunct="0"/>
            <a:r>
              <a:rPr lang="en-US" b="1" dirty="0" err="1"/>
              <a:t>marist.edu</a:t>
            </a:r>
            <a:r>
              <a:rPr lang="en-US" b="1" dirty="0"/>
              <a:t>/admission/graduate</a:t>
            </a:r>
          </a:p>
          <a:p>
            <a:pPr algn="ctr" eaLnBrk="0" hangingPunct="0"/>
            <a:r>
              <a:rPr lang="en-US" dirty="0"/>
              <a:t>  Phone: 845-575-3800</a:t>
            </a:r>
          </a:p>
          <a:p>
            <a:pPr algn="ctr" eaLnBrk="0" hangingPunct="0"/>
            <a:r>
              <a:rPr lang="en-US" dirty="0"/>
              <a:t>  Toll Free: 888-877-7900</a:t>
            </a:r>
          </a:p>
          <a:p>
            <a:pPr algn="ctr" eaLnBrk="0" hangingPunct="0"/>
            <a:r>
              <a:rPr lang="en-US" dirty="0"/>
              <a:t>  Fax: 845-575-3166</a:t>
            </a:r>
          </a:p>
          <a:p>
            <a:pPr algn="ctr" eaLnBrk="0" hangingPunct="0"/>
            <a:r>
              <a:rPr lang="en-US" dirty="0" err="1"/>
              <a:t>graduate@marist.edu</a:t>
            </a:r>
            <a:br>
              <a:rPr lang="en-US" dirty="0"/>
            </a:br>
            <a:r>
              <a:rPr lang="en-US" dirty="0"/>
              <a:t>  AIM: </a:t>
            </a:r>
            <a:r>
              <a:rPr lang="en-US" dirty="0" err="1"/>
              <a:t>AskMaristGrad</a:t>
            </a:r>
            <a:endParaRPr lang="en-US" dirty="0"/>
          </a:p>
          <a:p>
            <a:pPr algn="ctr" eaLnBrk="0" hangingPunct="0"/>
            <a:endParaRPr lang="en-US" b="1" dirty="0">
              <a:latin typeface="Verdana" pitchFamily="34" charset="0"/>
            </a:endParaRPr>
          </a:p>
          <a:p>
            <a:pPr algn="ctr" eaLnBrk="0" hangingPunct="0"/>
            <a:r>
              <a:rPr lang="en-US" sz="2400" b="1" dirty="0">
                <a:solidFill>
                  <a:srgbClr val="C00000"/>
                </a:solidFill>
              </a:rPr>
              <a:t>Contact:</a:t>
            </a:r>
          </a:p>
          <a:p>
            <a:pPr algn="ctr" eaLnBrk="0" hangingPunct="0"/>
            <a:r>
              <a:rPr lang="en-US" b="1" dirty="0"/>
              <a:t>Dr. Kathleen Vigil, </a:t>
            </a:r>
            <a:r>
              <a:rPr lang="en-US" b="1" i="1" dirty="0"/>
              <a:t>Interim Program Director</a:t>
            </a:r>
          </a:p>
          <a:p>
            <a:pPr algn="ctr" eaLnBrk="0" hangingPunct="0"/>
            <a:r>
              <a:rPr lang="en-US" dirty="0"/>
              <a:t>kathleen.vigil@marist.edu</a:t>
            </a:r>
          </a:p>
          <a:p>
            <a:pPr algn="ctr" eaLnBrk="0" hangingPunct="0"/>
            <a:r>
              <a:rPr lang="en-US" dirty="0"/>
              <a:t>School of Social &amp; Behavioral Sciences</a:t>
            </a:r>
            <a:endParaRPr lang="en-US" b="1" dirty="0"/>
          </a:p>
          <a:p>
            <a:pPr algn="ctr" eaLnBrk="0" hangingPunct="0"/>
            <a:r>
              <a:rPr lang="en-US" dirty="0"/>
              <a:t>(845) 575-3000</a:t>
            </a:r>
            <a:endParaRPr lang="en-US" b="1" dirty="0"/>
          </a:p>
          <a:p>
            <a:pPr algn="ctr" eaLnBrk="0" hangingPunct="0"/>
            <a:r>
              <a:rPr lang="en-US" sz="2000" dirty="0"/>
              <a:t>  </a:t>
            </a:r>
          </a:p>
          <a:p>
            <a:pPr eaLnBrk="0" hangingPunct="0">
              <a:buFontTx/>
              <a:buChar char="•"/>
            </a:pPr>
            <a:endParaRPr lang="en-US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6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59C83BE-54DB-854B-9974-66C8ECA968F9}"/>
              </a:ext>
            </a:extLst>
          </p:cNvPr>
          <p:cNvSpPr txBox="1">
            <a:spLocks/>
          </p:cNvSpPr>
          <p:nvPr/>
        </p:nvSpPr>
        <p:spPr>
          <a:xfrm rot="16200000">
            <a:off x="11582401" y="6248400"/>
            <a:ext cx="609600" cy="609600"/>
          </a:xfrm>
          <a:prstGeom prst="rect">
            <a:avLst/>
          </a:prstGeom>
        </p:spPr>
        <p:txBody>
          <a:bodyPr wrap="none" lIns="109728" tIns="91440" rIns="91440" bIns="91440" anchor="b"/>
          <a:lstStyle>
            <a:defPPr>
              <a:defRPr lang="en-US"/>
            </a:defPPr>
            <a:lvl1pPr marL="0" algn="r" defTabSz="914400" rtl="0" eaLnBrk="1" latinLnBrk="0" hangingPunct="1">
              <a:defRPr sz="2200" kern="1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lang="en-US" smtClean="0"/>
              <a:pPr marL="38100">
                <a:lnSpc>
                  <a:spcPts val="1410"/>
                </a:lnSpc>
              </a:pPr>
              <a:t>14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6F62920-744D-6041-A2FD-E232C3F2D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11000" y="4933402"/>
            <a:ext cx="226219" cy="110728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EBB9A8-5160-534A-84E0-481DC8240A71}"/>
              </a:ext>
            </a:extLst>
          </p:cNvPr>
          <p:cNvCxnSpPr/>
          <p:nvPr/>
        </p:nvCxnSpPr>
        <p:spPr>
          <a:xfrm>
            <a:off x="11734800" y="6172200"/>
            <a:ext cx="381000" cy="0"/>
          </a:xfrm>
          <a:prstGeom prst="line">
            <a:avLst/>
          </a:prstGeom>
          <a:ln w="6350">
            <a:solidFill>
              <a:srgbClr val="B3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CEC61BFD-37EA-DE47-8BD9-1FCE35B5B9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8997" y="152400"/>
            <a:ext cx="934403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582995-A54C-C644-A5BA-3C3244BA52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BC742B9D-E63D-0249-B528-E487E42A8636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0"/>
                </a:moveTo>
                <a:lnTo>
                  <a:pt x="0" y="0"/>
                </a:lnTo>
                <a:lnTo>
                  <a:pt x="0" y="6857998"/>
                </a:lnTo>
                <a:lnTo>
                  <a:pt x="12191999" y="6857998"/>
                </a:lnTo>
                <a:lnTo>
                  <a:pt x="12191999" y="0"/>
                </a:lnTo>
                <a:close/>
              </a:path>
            </a:pathLst>
          </a:custGeom>
          <a:solidFill>
            <a:srgbClr val="B31B1B">
              <a:alpha val="8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8074FC9-CFAF-954A-B1E0-85A84E59DE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41370" y="5284800"/>
            <a:ext cx="7656141" cy="149590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BFF1B43-6D12-794C-B72A-4FD3B8599ACA}"/>
              </a:ext>
            </a:extLst>
          </p:cNvPr>
          <p:cNvSpPr txBox="1">
            <a:spLocks/>
          </p:cNvSpPr>
          <p:nvPr/>
        </p:nvSpPr>
        <p:spPr>
          <a:xfrm>
            <a:off x="1409700" y="3293557"/>
            <a:ext cx="9372600" cy="1231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spc="100" dirty="0">
                <a:solidFill>
                  <a:schemeClr val="bg1"/>
                </a:solidFill>
                <a:latin typeface="Georgia"/>
              </a:rPr>
              <a:t>Thank You!</a:t>
            </a:r>
            <a:endParaRPr lang="en-US" sz="6000" b="1" spc="100" dirty="0">
              <a:solidFill>
                <a:schemeClr val="bg1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31AC028-F7CB-324C-AE55-B70958A0BC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28797" y="2432058"/>
            <a:ext cx="93440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7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62BFFA3-D815-0A42-879E-9E7D7488B966}"/>
              </a:ext>
            </a:extLst>
          </p:cNvPr>
          <p:cNvSpPr txBox="1">
            <a:spLocks/>
          </p:cNvSpPr>
          <p:nvPr/>
        </p:nvSpPr>
        <p:spPr>
          <a:xfrm rot="16200000">
            <a:off x="11582401" y="6248400"/>
            <a:ext cx="609600" cy="609600"/>
          </a:xfrm>
          <a:prstGeom prst="rect">
            <a:avLst/>
          </a:prstGeom>
        </p:spPr>
        <p:txBody>
          <a:bodyPr wrap="none" lIns="109728" tIns="91440" rIns="91440" bIns="91440" anchor="b"/>
          <a:lstStyle>
            <a:defPPr>
              <a:defRPr lang="en-US"/>
            </a:defPPr>
            <a:lvl1pPr marL="0" algn="r" defTabSz="914400" rtl="0" eaLnBrk="1" latinLnBrk="0" hangingPunct="1">
              <a:defRPr sz="2200" kern="1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lang="en-US" smtClean="0"/>
              <a:pPr marL="38100">
                <a:lnSpc>
                  <a:spcPts val="1410"/>
                </a:lnSpc>
              </a:pPr>
              <a:t>2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14FE923-A884-5642-8DEF-EB56E40B7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11000" y="4933402"/>
            <a:ext cx="226219" cy="110728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E2B680-3FC7-6F45-9E85-289ED6891179}"/>
              </a:ext>
            </a:extLst>
          </p:cNvPr>
          <p:cNvCxnSpPr/>
          <p:nvPr/>
        </p:nvCxnSpPr>
        <p:spPr>
          <a:xfrm>
            <a:off x="11734800" y="6172200"/>
            <a:ext cx="381000" cy="0"/>
          </a:xfrm>
          <a:prstGeom prst="line">
            <a:avLst/>
          </a:prstGeom>
          <a:ln w="6350">
            <a:solidFill>
              <a:srgbClr val="B3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97BEC271-A15B-584F-84EB-9E7AFD77E9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8997" y="152400"/>
            <a:ext cx="934403" cy="6858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586F14E-7312-7343-ABF0-BC2F6D4A0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267"/>
            <a:ext cx="10515600" cy="10017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Helvetica" pitchFamily="2" charset="0"/>
              </a:rPr>
              <a:t>Hybrid Benefits</a:t>
            </a:r>
            <a:endParaRPr lang="en-US" b="1" dirty="0">
              <a:solidFill>
                <a:srgbClr val="C00000"/>
              </a:solidFill>
              <a:latin typeface="Helvetica" pitchFamily="2" charset="0"/>
              <a:cs typeface="Helvetica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CA90ADC-9724-2945-ACF3-2756C46F7F39}"/>
              </a:ext>
            </a:extLst>
          </p:cNvPr>
          <p:cNvSpPr txBox="1">
            <a:spLocks noChangeArrowheads="1"/>
          </p:cNvSpPr>
          <p:nvPr/>
        </p:nvSpPr>
        <p:spPr>
          <a:xfrm>
            <a:off x="4822425" y="1615660"/>
            <a:ext cx="6111726" cy="1967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Summer Residency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1 week on campus each July.  Dorm housing is available for very low rates so you can bond with your cohort!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C57D55-E622-4146-98C0-15C141BA26D1}"/>
              </a:ext>
            </a:extLst>
          </p:cNvPr>
          <p:cNvSpPr/>
          <p:nvPr/>
        </p:nvSpPr>
        <p:spPr>
          <a:xfrm>
            <a:off x="4822425" y="3467477"/>
            <a:ext cx="2544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/>
              <a:t>Fall and Spring</a:t>
            </a:r>
          </a:p>
          <a:p>
            <a:pPr eaLnBrk="1" hangingPunct="1"/>
            <a:r>
              <a:rPr lang="en-US" sz="2400" b="1" dirty="0"/>
              <a:t>Semesters Online</a:t>
            </a:r>
            <a:endParaRPr lang="en-US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784FEE-1008-3A47-B679-4ACD22FE0F3D}"/>
              </a:ext>
            </a:extLst>
          </p:cNvPr>
          <p:cNvSpPr/>
          <p:nvPr/>
        </p:nvSpPr>
        <p:spPr>
          <a:xfrm>
            <a:off x="4822425" y="5285321"/>
            <a:ext cx="3927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sz="2400" b="1" dirty="0"/>
              <a:t>½ price tuition rate of only $435 per credit hour!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D12C0AE-0981-F14E-A835-1EE083DF7AB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1000"/>
          </a:blip>
          <a:stretch>
            <a:fillRect/>
          </a:stretch>
        </p:blipFill>
        <p:spPr>
          <a:xfrm>
            <a:off x="3016233" y="5013126"/>
            <a:ext cx="1375389" cy="13753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44F6B5-A773-6443-95BA-52E4547567C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2000"/>
          </a:blip>
          <a:stretch>
            <a:fillRect/>
          </a:stretch>
        </p:blipFill>
        <p:spPr>
          <a:xfrm>
            <a:off x="2992395" y="1454415"/>
            <a:ext cx="1384300" cy="13843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7EA4774-672E-7D48-8335-B264014E447F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10000"/>
          </a:blip>
          <a:stretch>
            <a:fillRect/>
          </a:stretch>
        </p:blipFill>
        <p:spPr>
          <a:xfrm>
            <a:off x="2970964" y="3208355"/>
            <a:ext cx="1439184" cy="138430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220EDAA-16E5-BC49-A260-ACD2A67EB9A5}"/>
              </a:ext>
            </a:extLst>
          </p:cNvPr>
          <p:cNvCxnSpPr>
            <a:cxnSpLocks/>
          </p:cNvCxnSpPr>
          <p:nvPr/>
        </p:nvCxnSpPr>
        <p:spPr>
          <a:xfrm>
            <a:off x="4650059" y="1717289"/>
            <a:ext cx="0" cy="887252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7B9D966-6152-4144-A70C-2786507C990E}"/>
              </a:ext>
            </a:extLst>
          </p:cNvPr>
          <p:cNvCxnSpPr>
            <a:cxnSpLocks/>
          </p:cNvCxnSpPr>
          <p:nvPr/>
        </p:nvCxnSpPr>
        <p:spPr>
          <a:xfrm>
            <a:off x="4650059" y="3456879"/>
            <a:ext cx="0" cy="887252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9BA87FF-AED5-1F4C-92D7-A50046E2B7AE}"/>
              </a:ext>
            </a:extLst>
          </p:cNvPr>
          <p:cNvCxnSpPr>
            <a:cxnSpLocks/>
          </p:cNvCxnSpPr>
          <p:nvPr/>
        </p:nvCxnSpPr>
        <p:spPr>
          <a:xfrm>
            <a:off x="4650059" y="5257195"/>
            <a:ext cx="0" cy="887252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868E4A3-8C5A-5441-8841-4B9E83946C57}"/>
              </a:ext>
            </a:extLst>
          </p:cNvPr>
          <p:cNvCxnSpPr>
            <a:cxnSpLocks/>
          </p:cNvCxnSpPr>
          <p:nvPr/>
        </p:nvCxnSpPr>
        <p:spPr>
          <a:xfrm>
            <a:off x="4650059" y="2040675"/>
            <a:ext cx="2705553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23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62BFFA3-D815-0A42-879E-9E7D7488B966}"/>
              </a:ext>
            </a:extLst>
          </p:cNvPr>
          <p:cNvSpPr txBox="1">
            <a:spLocks/>
          </p:cNvSpPr>
          <p:nvPr/>
        </p:nvSpPr>
        <p:spPr>
          <a:xfrm rot="16200000">
            <a:off x="11582401" y="6248400"/>
            <a:ext cx="609600" cy="609600"/>
          </a:xfrm>
          <a:prstGeom prst="rect">
            <a:avLst/>
          </a:prstGeom>
        </p:spPr>
        <p:txBody>
          <a:bodyPr wrap="none" lIns="109728" tIns="91440" rIns="91440" bIns="91440" anchor="b"/>
          <a:lstStyle>
            <a:defPPr>
              <a:defRPr lang="en-US"/>
            </a:defPPr>
            <a:lvl1pPr marL="0" algn="r" defTabSz="914400" rtl="0" eaLnBrk="1" latinLnBrk="0" hangingPunct="1">
              <a:defRPr sz="2200" kern="1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lang="en-US" smtClean="0"/>
              <a:pPr marL="38100">
                <a:lnSpc>
                  <a:spcPts val="1410"/>
                </a:lnSpc>
              </a:pPr>
              <a:t>3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14FE923-A884-5642-8DEF-EB56E40B7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11000" y="4933402"/>
            <a:ext cx="226219" cy="110728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E2B680-3FC7-6F45-9E85-289ED6891179}"/>
              </a:ext>
            </a:extLst>
          </p:cNvPr>
          <p:cNvCxnSpPr/>
          <p:nvPr/>
        </p:nvCxnSpPr>
        <p:spPr>
          <a:xfrm>
            <a:off x="11734800" y="6172200"/>
            <a:ext cx="381000" cy="0"/>
          </a:xfrm>
          <a:prstGeom prst="line">
            <a:avLst/>
          </a:prstGeom>
          <a:ln w="6350">
            <a:solidFill>
              <a:srgbClr val="B3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97BEC271-A15B-584F-84EB-9E7AFD77E9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8997" y="152400"/>
            <a:ext cx="934403" cy="6858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586F14E-7312-7343-ABF0-BC2F6D4A0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267"/>
            <a:ext cx="10515600" cy="10017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Helvetica" pitchFamily="2" charset="0"/>
              </a:rPr>
              <a:t>Hybrid Program</a:t>
            </a:r>
            <a:endParaRPr lang="en-US" b="1" dirty="0">
              <a:solidFill>
                <a:srgbClr val="C00000"/>
              </a:solidFill>
              <a:latin typeface="Helvetica" pitchFamily="2" charset="0"/>
              <a:cs typeface="Helvetica" panose="020B0604020202020204" pitchFamily="34" charset="0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F8F30FC5-9F74-134E-A856-BC748259C842}"/>
              </a:ext>
            </a:extLst>
          </p:cNvPr>
          <p:cNvSpPr txBox="1">
            <a:spLocks noChangeArrowheads="1"/>
          </p:cNvSpPr>
          <p:nvPr/>
        </p:nvSpPr>
        <p:spPr>
          <a:xfrm>
            <a:off x="1542585" y="1330602"/>
            <a:ext cx="8229600" cy="5213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2400" b="1" dirty="0"/>
              <a:t>Summer 1</a:t>
            </a:r>
          </a:p>
          <a:p>
            <a:pPr>
              <a:buClr>
                <a:srgbClr val="C00000"/>
              </a:buClr>
            </a:pPr>
            <a:r>
              <a:rPr lang="en-US" sz="1800" dirty="0"/>
              <a:t>Spend a week on campus in Poughkeepsie.  </a:t>
            </a:r>
          </a:p>
          <a:p>
            <a:pPr>
              <a:buClr>
                <a:srgbClr val="C00000"/>
              </a:buClr>
            </a:pPr>
            <a:r>
              <a:rPr lang="en-US" sz="1800" dirty="0"/>
              <a:t>Meet your cohort and attend classes each day.</a:t>
            </a:r>
          </a:p>
          <a:p>
            <a:pPr>
              <a:buClr>
                <a:srgbClr val="C00000"/>
              </a:buClr>
            </a:pPr>
            <a:r>
              <a:rPr lang="en-US" sz="1800" dirty="0"/>
              <a:t>Complete the 2 classes in 4 online weeks.</a:t>
            </a:r>
          </a:p>
          <a:p>
            <a:pPr marL="0" indent="0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2400" b="1" dirty="0"/>
              <a:t>Fall 1</a:t>
            </a:r>
          </a:p>
          <a:p>
            <a:pPr>
              <a:buClr>
                <a:srgbClr val="C00000"/>
              </a:buClr>
            </a:pPr>
            <a:r>
              <a:rPr lang="en-US" sz="1800" dirty="0"/>
              <a:t>15 weeks of 2 online classes</a:t>
            </a:r>
          </a:p>
          <a:p>
            <a:pPr marL="0" indent="0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2400" b="1" dirty="0"/>
              <a:t>Spring 1</a:t>
            </a:r>
          </a:p>
          <a:p>
            <a:pPr>
              <a:buClr>
                <a:srgbClr val="C00000"/>
              </a:buClr>
            </a:pPr>
            <a:r>
              <a:rPr lang="en-US" sz="1800" dirty="0"/>
              <a:t>15 weeks of 2 online classes</a:t>
            </a:r>
          </a:p>
          <a:p>
            <a:pPr marL="0" indent="0">
              <a:buClr>
                <a:srgbClr val="C00000"/>
              </a:buClr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2400" i="1" dirty="0"/>
              <a:t>Repeat for Year 2 – summer, fall, spring</a:t>
            </a:r>
          </a:p>
          <a:p>
            <a:pPr marL="0" indent="0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2400" i="1" dirty="0"/>
              <a:t>Present Capstone Portfolio in May of Year 2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3F43633-184F-FB40-A7C5-E04FCC69AE7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0000"/>
          </a:blip>
          <a:stretch>
            <a:fillRect/>
          </a:stretch>
        </p:blipFill>
        <p:spPr>
          <a:xfrm>
            <a:off x="6848487" y="2063285"/>
            <a:ext cx="2763156" cy="328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78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62BFFA3-D815-0A42-879E-9E7D7488B966}"/>
              </a:ext>
            </a:extLst>
          </p:cNvPr>
          <p:cNvSpPr txBox="1">
            <a:spLocks/>
          </p:cNvSpPr>
          <p:nvPr/>
        </p:nvSpPr>
        <p:spPr>
          <a:xfrm rot="16200000">
            <a:off x="11582401" y="6248400"/>
            <a:ext cx="609600" cy="609600"/>
          </a:xfrm>
          <a:prstGeom prst="rect">
            <a:avLst/>
          </a:prstGeom>
        </p:spPr>
        <p:txBody>
          <a:bodyPr wrap="none" lIns="109728" tIns="91440" rIns="91440" bIns="91440" anchor="b"/>
          <a:lstStyle>
            <a:defPPr>
              <a:defRPr lang="en-US"/>
            </a:defPPr>
            <a:lvl1pPr marL="0" algn="r" defTabSz="914400" rtl="0" eaLnBrk="1" latinLnBrk="0" hangingPunct="1">
              <a:defRPr sz="2200" kern="1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lang="en-US" smtClean="0"/>
              <a:pPr marL="38100">
                <a:lnSpc>
                  <a:spcPts val="1410"/>
                </a:lnSpc>
              </a:pPr>
              <a:t>4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14FE923-A884-5642-8DEF-EB56E40B7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11000" y="4933402"/>
            <a:ext cx="226219" cy="110728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E2B680-3FC7-6F45-9E85-289ED6891179}"/>
              </a:ext>
            </a:extLst>
          </p:cNvPr>
          <p:cNvCxnSpPr/>
          <p:nvPr/>
        </p:nvCxnSpPr>
        <p:spPr>
          <a:xfrm>
            <a:off x="11734800" y="6172200"/>
            <a:ext cx="381000" cy="0"/>
          </a:xfrm>
          <a:prstGeom prst="line">
            <a:avLst/>
          </a:prstGeom>
          <a:ln w="6350">
            <a:solidFill>
              <a:srgbClr val="B3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97BEC271-A15B-584F-84EB-9E7AFD77E9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8997" y="152400"/>
            <a:ext cx="934403" cy="685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24FFC4-E525-744C-931D-9BA5F5EF67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586F14E-7312-7343-ABF0-BC2F6D4A0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267"/>
            <a:ext cx="10515600" cy="10017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Helvetica" pitchFamily="2" charset="0"/>
              </a:rPr>
              <a:t>On-Campus Benefits</a:t>
            </a:r>
            <a:endParaRPr lang="en-US" b="1" dirty="0">
              <a:solidFill>
                <a:srgbClr val="C00000"/>
              </a:solidFill>
              <a:latin typeface="Helvetica" pitchFamily="2" charset="0"/>
              <a:cs typeface="Helvetica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92B437-A180-6244-9485-7380C1D9A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900" y="4496442"/>
            <a:ext cx="6934200" cy="1981200"/>
          </a:xfrm>
        </p:spPr>
        <p:txBody>
          <a:bodyPr/>
          <a:lstStyle/>
          <a:p>
            <a:pPr lvl="1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chemeClr val="bg1"/>
                </a:solidFill>
              </a:rPr>
              <a:t> Fall and Spring starting semesters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chemeClr val="bg1"/>
                </a:solidFill>
              </a:rPr>
              <a:t> Evening classes between 6:30 pm - 9:00 pm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chemeClr val="bg1"/>
                </a:solidFill>
              </a:rPr>
              <a:t> Most courses on campus, some courses online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chemeClr val="bg1"/>
                </a:solidFill>
              </a:rPr>
              <a:t> Tuition is $870 per credit hour for Fall 2021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0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62BFFA3-D815-0A42-879E-9E7D7488B966}"/>
              </a:ext>
            </a:extLst>
          </p:cNvPr>
          <p:cNvSpPr txBox="1">
            <a:spLocks/>
          </p:cNvSpPr>
          <p:nvPr/>
        </p:nvSpPr>
        <p:spPr>
          <a:xfrm rot="16200000">
            <a:off x="11582401" y="6248400"/>
            <a:ext cx="609600" cy="609600"/>
          </a:xfrm>
          <a:prstGeom prst="rect">
            <a:avLst/>
          </a:prstGeom>
        </p:spPr>
        <p:txBody>
          <a:bodyPr wrap="none" lIns="109728" tIns="91440" rIns="91440" bIns="91440" anchor="b"/>
          <a:lstStyle>
            <a:defPPr>
              <a:defRPr lang="en-US"/>
            </a:defPPr>
            <a:lvl1pPr marL="0" algn="r" defTabSz="914400" rtl="0" eaLnBrk="1" latinLnBrk="0" hangingPunct="1">
              <a:defRPr sz="2200" kern="1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lang="en-US" smtClean="0"/>
              <a:pPr marL="38100">
                <a:lnSpc>
                  <a:spcPts val="1410"/>
                </a:lnSpc>
              </a:pPr>
              <a:t>5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14FE923-A884-5642-8DEF-EB56E40B7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11000" y="4933402"/>
            <a:ext cx="226219" cy="110728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E2B680-3FC7-6F45-9E85-289ED6891179}"/>
              </a:ext>
            </a:extLst>
          </p:cNvPr>
          <p:cNvCxnSpPr/>
          <p:nvPr/>
        </p:nvCxnSpPr>
        <p:spPr>
          <a:xfrm>
            <a:off x="11734800" y="6172200"/>
            <a:ext cx="381000" cy="0"/>
          </a:xfrm>
          <a:prstGeom prst="line">
            <a:avLst/>
          </a:prstGeom>
          <a:ln w="6350">
            <a:solidFill>
              <a:srgbClr val="B3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97BEC271-A15B-584F-84EB-9E7AFD77E9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8997" y="152400"/>
            <a:ext cx="934403" cy="6858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586F14E-7312-7343-ABF0-BC2F6D4A0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267"/>
            <a:ext cx="10515600" cy="10017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Helvetica" pitchFamily="2" charset="0"/>
              </a:rPr>
              <a:t>Fall and Spring on Campus Courses</a:t>
            </a:r>
            <a:endParaRPr lang="en-US" b="1" dirty="0">
              <a:solidFill>
                <a:srgbClr val="C00000"/>
              </a:solidFill>
              <a:latin typeface="Helvetica" pitchFamily="2" charset="0"/>
              <a:cs typeface="Helvetica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1260872-2298-2D4B-9AB6-63327164BEA3}"/>
              </a:ext>
            </a:extLst>
          </p:cNvPr>
          <p:cNvSpPr txBox="1">
            <a:spLocks noChangeArrowheads="1"/>
          </p:cNvSpPr>
          <p:nvPr/>
        </p:nvSpPr>
        <p:spPr>
          <a:xfrm>
            <a:off x="1769927" y="3404347"/>
            <a:ext cx="8728345" cy="3250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2000" dirty="0"/>
              <a:t>Individual study plans to complete course sequence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2000" dirty="0"/>
              <a:t>All courses are Monday – Thursday in the evenings between 6:30 - 9:00 p.m.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2000" dirty="0"/>
              <a:t>Most classrooms are equipped with computer and Internet access, and available </a:t>
            </a:r>
            <a:r>
              <a:rPr lang="en-US" sz="2000" i="1" dirty="0" err="1"/>
              <a:t>SmartBoard</a:t>
            </a:r>
            <a:r>
              <a:rPr lang="en-US" sz="2000" dirty="0"/>
              <a:t> technology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2000" dirty="0"/>
              <a:t>Graduate lounge, testing room, and meeting space are available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2000" dirty="0"/>
              <a:t>Some online courses available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2000" dirty="0"/>
              <a:t>Marist digital library is accessible online from all locations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</a:pPr>
            <a:endParaRPr lang="en-US" sz="2400" b="1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12" name="Picture 11" descr="Bard College Berlin - Wikipedia">
            <a:extLst>
              <a:ext uri="{FF2B5EF4-FFF2-40B4-BE49-F238E27FC236}">
                <a16:creationId xmlns:a16="http://schemas.microsoft.com/office/drawing/2014/main" id="{F76B9489-36EA-B147-BA0D-42AB7472A2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381" y="1305002"/>
            <a:ext cx="3346360" cy="20858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0BC5DB9-E4F3-3F47-B709-942CAD727BA8}"/>
              </a:ext>
            </a:extLst>
          </p:cNvPr>
          <p:cNvSpPr/>
          <p:nvPr/>
        </p:nvSpPr>
        <p:spPr>
          <a:xfrm>
            <a:off x="4639235" y="1477896"/>
            <a:ext cx="3039035" cy="176284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99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0F00EF9B-020D-5544-8831-D73C2FE9E7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BDE1C730-F5E1-DE42-A594-0D49BDB04D48}"/>
              </a:ext>
            </a:extLst>
          </p:cNvPr>
          <p:cNvSpPr/>
          <p:nvPr/>
        </p:nvSpPr>
        <p:spPr>
          <a:xfrm>
            <a:off x="-17929" y="314267"/>
            <a:ext cx="12192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B4059DE-D7DB-8D47-83C3-4E6D59110AD9}"/>
              </a:ext>
            </a:extLst>
          </p:cNvPr>
          <p:cNvSpPr/>
          <p:nvPr/>
        </p:nvSpPr>
        <p:spPr>
          <a:xfrm>
            <a:off x="1842247" y="4693720"/>
            <a:ext cx="2043953" cy="995082"/>
          </a:xfrm>
          <a:prstGeom prst="rect">
            <a:avLst/>
          </a:prstGeom>
          <a:solidFill>
            <a:schemeClr val="bg1">
              <a:alpha val="55238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3A8E1E5-BDF1-F74A-84DF-EADA12EA7BA3}"/>
              </a:ext>
            </a:extLst>
          </p:cNvPr>
          <p:cNvSpPr/>
          <p:nvPr/>
        </p:nvSpPr>
        <p:spPr>
          <a:xfrm>
            <a:off x="4034118" y="4693720"/>
            <a:ext cx="2043953" cy="995082"/>
          </a:xfrm>
          <a:prstGeom prst="rect">
            <a:avLst/>
          </a:prstGeom>
          <a:solidFill>
            <a:schemeClr val="bg1">
              <a:alpha val="55238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62BFFA3-D815-0A42-879E-9E7D7488B966}"/>
              </a:ext>
            </a:extLst>
          </p:cNvPr>
          <p:cNvSpPr txBox="1">
            <a:spLocks/>
          </p:cNvSpPr>
          <p:nvPr/>
        </p:nvSpPr>
        <p:spPr>
          <a:xfrm rot="16200000">
            <a:off x="11582401" y="6248400"/>
            <a:ext cx="609600" cy="609600"/>
          </a:xfrm>
          <a:prstGeom prst="rect">
            <a:avLst/>
          </a:prstGeom>
        </p:spPr>
        <p:txBody>
          <a:bodyPr wrap="none" lIns="109728" tIns="91440" rIns="91440" bIns="91440" anchor="b"/>
          <a:lstStyle>
            <a:defPPr>
              <a:defRPr lang="en-US"/>
            </a:defPPr>
            <a:lvl1pPr marL="0" algn="r" defTabSz="914400" rtl="0" eaLnBrk="1" latinLnBrk="0" hangingPunct="1">
              <a:defRPr sz="2200" kern="1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lang="en-US" smtClean="0"/>
              <a:pPr marL="38100">
                <a:lnSpc>
                  <a:spcPts val="1410"/>
                </a:lnSpc>
              </a:pPr>
              <a:t>6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14FE923-A884-5642-8DEF-EB56E40B7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11000" y="4933402"/>
            <a:ext cx="226219" cy="110728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E2B680-3FC7-6F45-9E85-289ED6891179}"/>
              </a:ext>
            </a:extLst>
          </p:cNvPr>
          <p:cNvCxnSpPr/>
          <p:nvPr/>
        </p:nvCxnSpPr>
        <p:spPr>
          <a:xfrm>
            <a:off x="11734800" y="6172200"/>
            <a:ext cx="381000" cy="0"/>
          </a:xfrm>
          <a:prstGeom prst="line">
            <a:avLst/>
          </a:prstGeom>
          <a:ln w="6350">
            <a:solidFill>
              <a:srgbClr val="B3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97BEC271-A15B-584F-84EB-9E7AFD77E9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8997" y="152400"/>
            <a:ext cx="934403" cy="6858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586F14E-7312-7343-ABF0-BC2F6D4A0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267"/>
            <a:ext cx="10515600" cy="10017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Helvetica" pitchFamily="2" charset="0"/>
              </a:rPr>
              <a:t>Fall and Spring on Campus Courses</a:t>
            </a:r>
            <a:endParaRPr lang="en-US" b="1" dirty="0">
              <a:solidFill>
                <a:srgbClr val="C00000"/>
              </a:solidFill>
              <a:latin typeface="Helvetica" pitchFamily="2" charset="0"/>
              <a:cs typeface="Helvetica" panose="020B0604020202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4C696F0-1D22-574F-A29F-7BE40AD4D25B}"/>
              </a:ext>
            </a:extLst>
          </p:cNvPr>
          <p:cNvCxnSpPr>
            <a:cxnSpLocks/>
          </p:cNvCxnSpPr>
          <p:nvPr/>
        </p:nvCxnSpPr>
        <p:spPr>
          <a:xfrm flipV="1">
            <a:off x="4505664" y="2483493"/>
            <a:ext cx="0" cy="60843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15A92D9-8E56-2C46-83BE-9263475B6842}"/>
              </a:ext>
            </a:extLst>
          </p:cNvPr>
          <p:cNvSpPr/>
          <p:nvPr/>
        </p:nvSpPr>
        <p:spPr>
          <a:xfrm>
            <a:off x="3637280" y="1488410"/>
            <a:ext cx="4965518" cy="995082"/>
          </a:xfrm>
          <a:prstGeom prst="rect">
            <a:avLst/>
          </a:prstGeom>
          <a:solidFill>
            <a:schemeClr val="bg1">
              <a:alpha val="55238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CD3A80-270C-6749-A7CC-0C2F6A7DCC22}"/>
              </a:ext>
            </a:extLst>
          </p:cNvPr>
          <p:cNvSpPr/>
          <p:nvPr/>
        </p:nvSpPr>
        <p:spPr>
          <a:xfrm>
            <a:off x="2930981" y="3091932"/>
            <a:ext cx="2043953" cy="995082"/>
          </a:xfrm>
          <a:prstGeom prst="rect">
            <a:avLst/>
          </a:prstGeom>
          <a:solidFill>
            <a:schemeClr val="bg1">
              <a:alpha val="55238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4">
            <a:extLst>
              <a:ext uri="{FF2B5EF4-FFF2-40B4-BE49-F238E27FC236}">
                <a16:creationId xmlns:a16="http://schemas.microsoft.com/office/drawing/2014/main" id="{0F14F071-82C0-E644-8AC8-F810ED12FFE3}"/>
              </a:ext>
            </a:extLst>
          </p:cNvPr>
          <p:cNvSpPr txBox="1"/>
          <p:nvPr/>
        </p:nvSpPr>
        <p:spPr>
          <a:xfrm>
            <a:off x="3168082" y="1587004"/>
            <a:ext cx="5932036" cy="8130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b="1" kern="1200" dirty="0">
                <a:solidFill>
                  <a:srgbClr val="C00000"/>
                </a:solidFill>
              </a:rPr>
              <a:t>MA Educational Psychology</a:t>
            </a:r>
            <a:r>
              <a:rPr lang="en-US" sz="3200" b="1" dirty="0">
                <a:solidFill>
                  <a:srgbClr val="C00000"/>
                </a:solidFill>
              </a:rPr>
              <a:t>          </a:t>
            </a:r>
            <a:r>
              <a:rPr lang="en-US" b="1" kern="1200" dirty="0"/>
              <a:t>(Leads to Professional Teaching Certificate)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B60BDB-7974-9741-A43C-DAF93AC56237}"/>
              </a:ext>
            </a:extLst>
          </p:cNvPr>
          <p:cNvSpPr txBox="1"/>
          <p:nvPr/>
        </p:nvSpPr>
        <p:spPr>
          <a:xfrm>
            <a:off x="3092224" y="3418726"/>
            <a:ext cx="172146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/>
              <a:t>Hybrid</a:t>
            </a:r>
            <a:endParaRPr lang="en-US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21BC04-6196-0842-A3A2-51C84C388E9E}"/>
              </a:ext>
            </a:extLst>
          </p:cNvPr>
          <p:cNvSpPr txBox="1"/>
          <p:nvPr/>
        </p:nvSpPr>
        <p:spPr>
          <a:xfrm>
            <a:off x="2062626" y="5027199"/>
            <a:ext cx="172146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/>
              <a:t>Child (1-6)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350139-DEB6-9646-8379-AA8D7E584806}"/>
              </a:ext>
            </a:extLst>
          </p:cNvPr>
          <p:cNvSpPr txBox="1"/>
          <p:nvPr/>
        </p:nvSpPr>
        <p:spPr>
          <a:xfrm>
            <a:off x="4108076" y="4837916"/>
            <a:ext cx="1896035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/>
              <a:t>Adolescent</a:t>
            </a: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(7-12 &amp; 5-6 </a:t>
            </a:r>
            <a:r>
              <a:rPr lang="en-US" dirty="0" err="1"/>
              <a:t>ext</a:t>
            </a:r>
            <a:r>
              <a:rPr lang="en-US" dirty="0"/>
              <a:t>)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0558C2B-EDA3-4941-94F5-3FE08BE82E21}"/>
              </a:ext>
            </a:extLst>
          </p:cNvPr>
          <p:cNvSpPr/>
          <p:nvPr/>
        </p:nvSpPr>
        <p:spPr>
          <a:xfrm>
            <a:off x="6336974" y="4693720"/>
            <a:ext cx="2043953" cy="995082"/>
          </a:xfrm>
          <a:prstGeom prst="rect">
            <a:avLst/>
          </a:prstGeom>
          <a:solidFill>
            <a:schemeClr val="bg1">
              <a:alpha val="55238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287A0A9-EFC0-F24D-BC62-375320BF7084}"/>
              </a:ext>
            </a:extLst>
          </p:cNvPr>
          <p:cNvSpPr/>
          <p:nvPr/>
        </p:nvSpPr>
        <p:spPr>
          <a:xfrm>
            <a:off x="8528845" y="4693720"/>
            <a:ext cx="2043953" cy="995082"/>
          </a:xfrm>
          <a:prstGeom prst="rect">
            <a:avLst/>
          </a:prstGeom>
          <a:solidFill>
            <a:schemeClr val="bg1">
              <a:alpha val="55238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95CAF9B-59DF-D44A-858D-335C37617340}"/>
              </a:ext>
            </a:extLst>
          </p:cNvPr>
          <p:cNvSpPr/>
          <p:nvPr/>
        </p:nvSpPr>
        <p:spPr>
          <a:xfrm>
            <a:off x="7425708" y="3091932"/>
            <a:ext cx="2043953" cy="995082"/>
          </a:xfrm>
          <a:prstGeom prst="rect">
            <a:avLst/>
          </a:prstGeom>
          <a:solidFill>
            <a:schemeClr val="bg1">
              <a:alpha val="55238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346CD0-CED3-8C4A-8B76-BB5EEAB42956}"/>
              </a:ext>
            </a:extLst>
          </p:cNvPr>
          <p:cNvSpPr txBox="1"/>
          <p:nvPr/>
        </p:nvSpPr>
        <p:spPr>
          <a:xfrm>
            <a:off x="7586951" y="3418726"/>
            <a:ext cx="172146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/>
              <a:t>On-Campus</a:t>
            </a:r>
            <a:endParaRPr lang="en-US" sz="24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86B6B9D-4099-F04F-8BDC-09F83287AAC6}"/>
              </a:ext>
            </a:extLst>
          </p:cNvPr>
          <p:cNvSpPr txBox="1"/>
          <p:nvPr/>
        </p:nvSpPr>
        <p:spPr>
          <a:xfrm>
            <a:off x="6557353" y="5027199"/>
            <a:ext cx="172146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/>
              <a:t>Child (1-6)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035E82B-6EDB-EE42-8A07-636969945BA6}"/>
              </a:ext>
            </a:extLst>
          </p:cNvPr>
          <p:cNvSpPr txBox="1"/>
          <p:nvPr/>
        </p:nvSpPr>
        <p:spPr>
          <a:xfrm>
            <a:off x="8602803" y="4837916"/>
            <a:ext cx="1896035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/>
              <a:t>Adolescent</a:t>
            </a: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/>
              <a:t>(7-12 &amp; 5-6 </a:t>
            </a:r>
            <a:r>
              <a:rPr lang="en-US" dirty="0" err="1"/>
              <a:t>ext</a:t>
            </a:r>
            <a:r>
              <a:rPr lang="en-US" dirty="0"/>
              <a:t>)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5191A87-CAE3-2541-9F90-1C4EBFDFC229}"/>
              </a:ext>
            </a:extLst>
          </p:cNvPr>
          <p:cNvCxnSpPr>
            <a:cxnSpLocks/>
          </p:cNvCxnSpPr>
          <p:nvPr/>
        </p:nvCxnSpPr>
        <p:spPr>
          <a:xfrm flipV="1">
            <a:off x="7909264" y="2483493"/>
            <a:ext cx="0" cy="60843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AECDA4F-7F65-D14B-8D79-007C67EE1537}"/>
              </a:ext>
            </a:extLst>
          </p:cNvPr>
          <p:cNvCxnSpPr>
            <a:cxnSpLocks/>
          </p:cNvCxnSpPr>
          <p:nvPr/>
        </p:nvCxnSpPr>
        <p:spPr>
          <a:xfrm flipV="1">
            <a:off x="3479504" y="4088773"/>
            <a:ext cx="0" cy="60843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3E2785C-690F-444D-82ED-424B2B7812EA}"/>
              </a:ext>
            </a:extLst>
          </p:cNvPr>
          <p:cNvCxnSpPr>
            <a:cxnSpLocks/>
          </p:cNvCxnSpPr>
          <p:nvPr/>
        </p:nvCxnSpPr>
        <p:spPr>
          <a:xfrm flipV="1">
            <a:off x="4515824" y="4088773"/>
            <a:ext cx="0" cy="60843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C9490E4-0F9B-F74C-8A40-CBBEECC3BB88}"/>
              </a:ext>
            </a:extLst>
          </p:cNvPr>
          <p:cNvCxnSpPr>
            <a:cxnSpLocks/>
          </p:cNvCxnSpPr>
          <p:nvPr/>
        </p:nvCxnSpPr>
        <p:spPr>
          <a:xfrm flipV="1">
            <a:off x="7919424" y="4088773"/>
            <a:ext cx="0" cy="60843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FA32D60-D394-1740-B89C-B00D3E5113BC}"/>
              </a:ext>
            </a:extLst>
          </p:cNvPr>
          <p:cNvCxnSpPr>
            <a:cxnSpLocks/>
          </p:cNvCxnSpPr>
          <p:nvPr/>
        </p:nvCxnSpPr>
        <p:spPr>
          <a:xfrm flipV="1">
            <a:off x="8955744" y="4088773"/>
            <a:ext cx="0" cy="60843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710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File:Open courses.png - Wikimedia Commons">
            <a:extLst>
              <a:ext uri="{FF2B5EF4-FFF2-40B4-BE49-F238E27FC236}">
                <a16:creationId xmlns:a16="http://schemas.microsoft.com/office/drawing/2014/main" id="{F19B4337-B1BA-7042-A74F-0C445C3B9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323" y="3022360"/>
            <a:ext cx="4151677" cy="314984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62BFFA3-D815-0A42-879E-9E7D7488B966}"/>
              </a:ext>
            </a:extLst>
          </p:cNvPr>
          <p:cNvSpPr txBox="1">
            <a:spLocks/>
          </p:cNvSpPr>
          <p:nvPr/>
        </p:nvSpPr>
        <p:spPr>
          <a:xfrm rot="16200000">
            <a:off x="11582401" y="6248400"/>
            <a:ext cx="609600" cy="609600"/>
          </a:xfrm>
          <a:prstGeom prst="rect">
            <a:avLst/>
          </a:prstGeom>
        </p:spPr>
        <p:txBody>
          <a:bodyPr wrap="none" lIns="109728" tIns="91440" rIns="91440" bIns="91440" anchor="b"/>
          <a:lstStyle>
            <a:defPPr>
              <a:defRPr lang="en-US"/>
            </a:defPPr>
            <a:lvl1pPr marL="0" algn="r" defTabSz="914400" rtl="0" eaLnBrk="1" latinLnBrk="0" hangingPunct="1">
              <a:defRPr sz="2200" kern="1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lang="en-US" smtClean="0"/>
              <a:pPr marL="38100">
                <a:lnSpc>
                  <a:spcPts val="1410"/>
                </a:lnSpc>
              </a:pPr>
              <a:t>7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14FE923-A884-5642-8DEF-EB56E40B7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11000" y="4933402"/>
            <a:ext cx="226219" cy="110728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E2B680-3FC7-6F45-9E85-289ED6891179}"/>
              </a:ext>
            </a:extLst>
          </p:cNvPr>
          <p:cNvCxnSpPr/>
          <p:nvPr/>
        </p:nvCxnSpPr>
        <p:spPr>
          <a:xfrm>
            <a:off x="11734800" y="6172200"/>
            <a:ext cx="381000" cy="0"/>
          </a:xfrm>
          <a:prstGeom prst="line">
            <a:avLst/>
          </a:prstGeom>
          <a:ln w="6350">
            <a:solidFill>
              <a:srgbClr val="B3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97BEC271-A15B-584F-84EB-9E7AFD77E9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28997" y="152400"/>
            <a:ext cx="934403" cy="6858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586F14E-7312-7343-ABF0-BC2F6D4A0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267"/>
            <a:ext cx="10515600" cy="10017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Helvetica" pitchFamily="2" charset="0"/>
              </a:rPr>
              <a:t>Courses</a:t>
            </a:r>
            <a:endParaRPr lang="en-US" b="1" dirty="0">
              <a:solidFill>
                <a:srgbClr val="C00000"/>
              </a:solidFill>
              <a:latin typeface="Helvetica" pitchFamily="2" charset="0"/>
              <a:cs typeface="Helvetica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F2F8FE2-5412-7640-8CCB-98143BD7F19D}"/>
              </a:ext>
            </a:extLst>
          </p:cNvPr>
          <p:cNvSpPr/>
          <p:nvPr/>
        </p:nvSpPr>
        <p:spPr>
          <a:xfrm>
            <a:off x="5466396" y="1316029"/>
            <a:ext cx="5562601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400" b="1" dirty="0"/>
              <a:t>1-6 Specialists Take…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Math Models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Teaching Humanities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Engaged in Science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en-US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400" b="1" dirty="0"/>
              <a:t>7-12 Specialists With 5-6 Extension Take…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Adolescent Development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Middle School Education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267A43CE-CE54-FB4B-81F2-182CFF0FF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462983"/>
            <a:ext cx="4572000" cy="42211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Everyone Takes….</a:t>
            </a:r>
          </a:p>
          <a:p>
            <a:pPr>
              <a:buClr>
                <a:srgbClr val="C00000"/>
              </a:buClr>
            </a:pPr>
            <a:r>
              <a:rPr lang="en-US" sz="1800" dirty="0"/>
              <a:t>Content Area Assessment</a:t>
            </a:r>
          </a:p>
          <a:p>
            <a:pPr>
              <a:buClr>
                <a:srgbClr val="C00000"/>
              </a:buClr>
            </a:pPr>
            <a:r>
              <a:rPr lang="en-US" sz="1800" dirty="0"/>
              <a:t>Advanced Educational Psychology</a:t>
            </a:r>
          </a:p>
          <a:p>
            <a:pPr>
              <a:buClr>
                <a:srgbClr val="C00000"/>
              </a:buClr>
            </a:pPr>
            <a:r>
              <a:rPr lang="en-US" sz="1800" dirty="0"/>
              <a:t>Learning Theory</a:t>
            </a:r>
          </a:p>
          <a:p>
            <a:pPr>
              <a:buClr>
                <a:srgbClr val="C00000"/>
              </a:buClr>
            </a:pPr>
            <a:r>
              <a:rPr lang="en-US" sz="1800" dirty="0"/>
              <a:t>Content Area Literacy</a:t>
            </a:r>
          </a:p>
          <a:p>
            <a:pPr>
              <a:buClr>
                <a:srgbClr val="C00000"/>
              </a:buClr>
            </a:pPr>
            <a:r>
              <a:rPr lang="en-US" sz="1800" dirty="0"/>
              <a:t>Social Foundations of Education</a:t>
            </a:r>
          </a:p>
          <a:p>
            <a:pPr>
              <a:buClr>
                <a:srgbClr val="C00000"/>
              </a:buClr>
            </a:pPr>
            <a:r>
              <a:rPr lang="en-US" sz="1800" dirty="0"/>
              <a:t>Assessment and Evaluation</a:t>
            </a:r>
          </a:p>
          <a:p>
            <a:pPr>
              <a:buClr>
                <a:srgbClr val="C00000"/>
              </a:buClr>
            </a:pPr>
            <a:r>
              <a:rPr lang="en-US" sz="1800" dirty="0"/>
              <a:t>Lifespan Development</a:t>
            </a:r>
          </a:p>
          <a:p>
            <a:pPr>
              <a:buClr>
                <a:srgbClr val="C00000"/>
              </a:buClr>
            </a:pPr>
            <a:r>
              <a:rPr lang="en-US" sz="1800" dirty="0"/>
              <a:t>Creating a Community of Learners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5512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62BFFA3-D815-0A42-879E-9E7D7488B966}"/>
              </a:ext>
            </a:extLst>
          </p:cNvPr>
          <p:cNvSpPr txBox="1">
            <a:spLocks/>
          </p:cNvSpPr>
          <p:nvPr/>
        </p:nvSpPr>
        <p:spPr>
          <a:xfrm rot="16200000">
            <a:off x="11582401" y="6248400"/>
            <a:ext cx="609600" cy="609600"/>
          </a:xfrm>
          <a:prstGeom prst="rect">
            <a:avLst/>
          </a:prstGeom>
        </p:spPr>
        <p:txBody>
          <a:bodyPr wrap="none" lIns="109728" tIns="91440" rIns="91440" bIns="91440" anchor="b"/>
          <a:lstStyle>
            <a:defPPr>
              <a:defRPr lang="en-US"/>
            </a:defPPr>
            <a:lvl1pPr marL="0" algn="r" defTabSz="914400" rtl="0" eaLnBrk="1" latinLnBrk="0" hangingPunct="1">
              <a:defRPr sz="2200" kern="1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lang="en-US" smtClean="0"/>
              <a:pPr marL="38100">
                <a:lnSpc>
                  <a:spcPts val="1410"/>
                </a:lnSpc>
              </a:pPr>
              <a:t>8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14FE923-A884-5642-8DEF-EB56E40B7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11000" y="4933402"/>
            <a:ext cx="226219" cy="110728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E2B680-3FC7-6F45-9E85-289ED6891179}"/>
              </a:ext>
            </a:extLst>
          </p:cNvPr>
          <p:cNvCxnSpPr/>
          <p:nvPr/>
        </p:nvCxnSpPr>
        <p:spPr>
          <a:xfrm>
            <a:off x="11734800" y="6172200"/>
            <a:ext cx="381000" cy="0"/>
          </a:xfrm>
          <a:prstGeom prst="line">
            <a:avLst/>
          </a:prstGeom>
          <a:ln w="6350">
            <a:solidFill>
              <a:srgbClr val="B3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97BEC271-A15B-584F-84EB-9E7AFD77E9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8997" y="152400"/>
            <a:ext cx="934403" cy="6858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586F14E-7312-7343-ABF0-BC2F6D4A0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267"/>
            <a:ext cx="10515600" cy="10017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Helvetica" pitchFamily="2" charset="0"/>
              </a:rPr>
              <a:t>Online Learning</a:t>
            </a:r>
            <a:endParaRPr lang="en-US" b="1" dirty="0">
              <a:solidFill>
                <a:srgbClr val="C00000"/>
              </a:solidFill>
              <a:latin typeface="Helvetica" pitchFamily="2" charset="0"/>
              <a:cs typeface="Helvetica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2CD50797-A7D6-214A-8E5D-09733447B5A8}"/>
              </a:ext>
            </a:extLst>
          </p:cNvPr>
          <p:cNvSpPr txBox="1">
            <a:spLocks noChangeArrowheads="1"/>
          </p:cNvSpPr>
          <p:nvPr/>
        </p:nvSpPr>
        <p:spPr>
          <a:xfrm>
            <a:off x="7433902" y="4648199"/>
            <a:ext cx="3276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1800" dirty="0"/>
              <a:t>Discussion/conversation forum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1800" dirty="0"/>
              <a:t>Live chat during faculty “online office hours”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en-US" sz="1800" dirty="0"/>
              <a:t>Upload assignments through </a:t>
            </a:r>
            <a:r>
              <a:rPr lang="en-US" sz="1800" b="1" dirty="0" err="1"/>
              <a:t>iLearn</a:t>
            </a:r>
            <a:endParaRPr lang="en-US" sz="1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51EBB5-0FE8-514B-858F-E9733C8F145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961" y="1495262"/>
            <a:ext cx="4095890" cy="3842881"/>
          </a:xfrm>
          <a:prstGeom prst="rect">
            <a:avLst/>
          </a:prstGeom>
          <a:effectLst>
            <a:outerShdw blurRad="180776" dist="38100" dir="2700000" sx="100816" sy="100816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210C816-389D-A447-8991-82AC98573351}"/>
              </a:ext>
            </a:extLst>
          </p:cNvPr>
          <p:cNvSpPr/>
          <p:nvPr/>
        </p:nvSpPr>
        <p:spPr>
          <a:xfrm>
            <a:off x="5820441" y="1495262"/>
            <a:ext cx="3467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b="1" dirty="0"/>
              <a:t>iLearn</a:t>
            </a:r>
            <a:r>
              <a:rPr lang="en-US" sz="2000" dirty="0"/>
              <a:t> system is easy to use and students receive training and tutorials are available online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4BA901-A9B9-3842-8777-3FC4AB203BAD}"/>
              </a:ext>
            </a:extLst>
          </p:cNvPr>
          <p:cNvSpPr/>
          <p:nvPr/>
        </p:nvSpPr>
        <p:spPr>
          <a:xfrm>
            <a:off x="5820441" y="2670451"/>
            <a:ext cx="3390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/>
              <a:t>Courses are </a:t>
            </a:r>
            <a:r>
              <a:rPr lang="en-US" sz="2000" b="1" dirty="0"/>
              <a:t>asynchronous</a:t>
            </a:r>
            <a:r>
              <a:rPr lang="en-US" sz="2000" dirty="0"/>
              <a:t>.  Access your course anywhere you have Internet connection, when it is convenient for you, no need to log in at the same time.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9151B47-0BBC-0144-860C-7C0B241F467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0"/>
          </a:blip>
          <a:stretch>
            <a:fillRect/>
          </a:stretch>
        </p:blipFill>
        <p:spPr>
          <a:xfrm>
            <a:off x="5820441" y="4644107"/>
            <a:ext cx="1523302" cy="146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55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62BFFA3-D815-0A42-879E-9E7D7488B966}"/>
              </a:ext>
            </a:extLst>
          </p:cNvPr>
          <p:cNvSpPr txBox="1">
            <a:spLocks/>
          </p:cNvSpPr>
          <p:nvPr/>
        </p:nvSpPr>
        <p:spPr>
          <a:xfrm rot="16200000">
            <a:off x="11582401" y="6248400"/>
            <a:ext cx="609600" cy="609600"/>
          </a:xfrm>
          <a:prstGeom prst="rect">
            <a:avLst/>
          </a:prstGeom>
        </p:spPr>
        <p:txBody>
          <a:bodyPr wrap="none" lIns="109728" tIns="91440" rIns="91440" bIns="91440" anchor="b"/>
          <a:lstStyle>
            <a:defPPr>
              <a:defRPr lang="en-US"/>
            </a:defPPr>
            <a:lvl1pPr marL="0" algn="r" defTabSz="914400" rtl="0" eaLnBrk="1" latinLnBrk="0" hangingPunct="1">
              <a:defRPr sz="2200" kern="1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lang="en-US" smtClean="0"/>
              <a:pPr marL="38100">
                <a:lnSpc>
                  <a:spcPts val="1410"/>
                </a:lnSpc>
              </a:pPr>
              <a:t>9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14FE923-A884-5642-8DEF-EB56E40B7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11000" y="4933402"/>
            <a:ext cx="226219" cy="110728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E2B680-3FC7-6F45-9E85-289ED6891179}"/>
              </a:ext>
            </a:extLst>
          </p:cNvPr>
          <p:cNvCxnSpPr/>
          <p:nvPr/>
        </p:nvCxnSpPr>
        <p:spPr>
          <a:xfrm>
            <a:off x="11734800" y="6172200"/>
            <a:ext cx="381000" cy="0"/>
          </a:xfrm>
          <a:prstGeom prst="line">
            <a:avLst/>
          </a:prstGeom>
          <a:ln w="6350">
            <a:solidFill>
              <a:srgbClr val="B3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97BEC271-A15B-584F-84EB-9E7AFD77E9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8997" y="152400"/>
            <a:ext cx="934403" cy="6858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586F14E-7312-7343-ABF0-BC2F6D4A0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267"/>
            <a:ext cx="10515600" cy="100176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Helvetica" pitchFamily="2" charset="0"/>
              </a:rPr>
              <a:t>Capstone Portfolio</a:t>
            </a:r>
            <a:endParaRPr lang="en-US" b="1" dirty="0">
              <a:solidFill>
                <a:srgbClr val="C00000"/>
              </a:solidFill>
              <a:latin typeface="Helvetica" pitchFamily="2" charset="0"/>
              <a:cs typeface="Helvetica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63183CD0-EEB3-7747-B2CC-7D931E3FF0A7}"/>
              </a:ext>
            </a:extLst>
          </p:cNvPr>
          <p:cNvSpPr txBox="1">
            <a:spLocks noChangeArrowheads="1"/>
          </p:cNvSpPr>
          <p:nvPr/>
        </p:nvSpPr>
        <p:spPr>
          <a:xfrm>
            <a:off x="2019300" y="1477896"/>
            <a:ext cx="8229600" cy="1716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Students complete an electronic portfolio based on the                        </a:t>
            </a:r>
            <a:r>
              <a:rPr lang="en-US" sz="2000" b="1" dirty="0"/>
              <a:t>Interstate New Teacher Assessment and Support Consortium (INTASC)       </a:t>
            </a:r>
            <a:r>
              <a:rPr lang="en-US" sz="2000" dirty="0"/>
              <a:t>and National Board Standards.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Students present and defend their completed portfolio in the final semester of the program.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739786E-DE34-3D45-ADDC-42D9E33F4B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839" y="3429000"/>
            <a:ext cx="5376934" cy="281151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176758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94D388C-1A0F-BB40-86FC-DF9020E692E1}"/>
              </a:ext>
            </a:extLst>
          </p:cNvPr>
          <p:cNvSpPr/>
          <p:nvPr/>
        </p:nvSpPr>
        <p:spPr>
          <a:xfrm>
            <a:off x="7388614" y="3586877"/>
            <a:ext cx="3124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/>
              <a:t>Portfolio highlights growth throughout the program in theory and practice.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It emphasizes multiple perspectives on contemporary educational problems and their application in educational settings.</a:t>
            </a:r>
          </a:p>
        </p:txBody>
      </p:sp>
    </p:spTree>
    <p:extLst>
      <p:ext uri="{BB962C8B-B14F-4D97-AF65-F5344CB8AC3E}">
        <p14:creationId xmlns:p14="http://schemas.microsoft.com/office/powerpoint/2010/main" val="1436641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806</Words>
  <Application>Microsoft Macintosh PowerPoint</Application>
  <PresentationFormat>Widescreen</PresentationFormat>
  <Paragraphs>143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Helvetica</vt:lpstr>
      <vt:lpstr>Verdana</vt:lpstr>
      <vt:lpstr>Wingdings</vt:lpstr>
      <vt:lpstr>Office Theme</vt:lpstr>
      <vt:lpstr>PowerPoint Presentation</vt:lpstr>
      <vt:lpstr>Hybrid Benefits</vt:lpstr>
      <vt:lpstr>Hybrid Program</vt:lpstr>
      <vt:lpstr>On-Campus Benefits</vt:lpstr>
      <vt:lpstr>Fall and Spring on Campus Courses</vt:lpstr>
      <vt:lpstr>Fall and Spring on Campus Courses</vt:lpstr>
      <vt:lpstr>Courses</vt:lpstr>
      <vt:lpstr>Online Learning</vt:lpstr>
      <vt:lpstr>Capstone Portfolio</vt:lpstr>
      <vt:lpstr>Program Highlights</vt:lpstr>
      <vt:lpstr>Application Requirements</vt:lpstr>
      <vt:lpstr>Cost and Financial Assistance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HoukMaley</dc:creator>
  <cp:lastModifiedBy>K Vigil</cp:lastModifiedBy>
  <cp:revision>58</cp:revision>
  <dcterms:created xsi:type="dcterms:W3CDTF">2021-06-16T12:22:46Z</dcterms:created>
  <dcterms:modified xsi:type="dcterms:W3CDTF">2021-09-28T21:43:24Z</dcterms:modified>
</cp:coreProperties>
</file>