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69" r:id="rId5"/>
    <p:sldId id="270" r:id="rId6"/>
    <p:sldId id="271" r:id="rId7"/>
    <p:sldId id="272" r:id="rId8"/>
    <p:sldId id="283" r:id="rId9"/>
    <p:sldId id="279" r:id="rId10"/>
    <p:sldId id="280" r:id="rId11"/>
    <p:sldId id="273" r:id="rId12"/>
    <p:sldId id="274" r:id="rId13"/>
    <p:sldId id="275" r:id="rId14"/>
    <p:sldId id="276" r:id="rId15"/>
    <p:sldId id="277" r:id="rId16"/>
    <p:sldId id="278" r:id="rId17"/>
    <p:sldId id="282" r:id="rId18"/>
    <p:sldId id="281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8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D2EF7-A7B3-42A8-9401-545E3DA0132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95031E-98DD-4D08-B172-7DDEA7CFAF56}">
      <dgm:prSet phldrT="[Text]"/>
      <dgm:spPr/>
      <dgm:t>
        <a:bodyPr/>
        <a:lstStyle/>
        <a:p>
          <a:r>
            <a:rPr lang="en-US" dirty="0" smtClean="0"/>
            <a:t>Survey Results</a:t>
          </a:r>
          <a:endParaRPr lang="en-US" dirty="0"/>
        </a:p>
      </dgm:t>
    </dgm:pt>
    <dgm:pt modelId="{E85352D1-7575-4A64-B71A-DDB8523E2F26}" type="parTrans" cxnId="{E85C1990-089B-4770-8016-1C68D59D797E}">
      <dgm:prSet/>
      <dgm:spPr/>
      <dgm:t>
        <a:bodyPr/>
        <a:lstStyle/>
        <a:p>
          <a:endParaRPr lang="en-US"/>
        </a:p>
      </dgm:t>
    </dgm:pt>
    <dgm:pt modelId="{22EB6F78-1C26-4C38-A54A-62B9222B1368}" type="sibTrans" cxnId="{E85C1990-089B-4770-8016-1C68D59D797E}">
      <dgm:prSet/>
      <dgm:spPr/>
      <dgm:t>
        <a:bodyPr/>
        <a:lstStyle/>
        <a:p>
          <a:endParaRPr lang="en-US"/>
        </a:p>
      </dgm:t>
    </dgm:pt>
    <dgm:pt modelId="{29146D86-447C-4D36-8AA2-4241CD8874CF}">
      <dgm:prSet phldrT="[Text]"/>
      <dgm:spPr/>
      <dgm:t>
        <a:bodyPr/>
        <a:lstStyle/>
        <a:p>
          <a:r>
            <a:rPr lang="en-US" dirty="0" smtClean="0"/>
            <a:t>Audio/Notes for Interview #1</a:t>
          </a:r>
          <a:endParaRPr lang="en-US" dirty="0"/>
        </a:p>
      </dgm:t>
    </dgm:pt>
    <dgm:pt modelId="{6E83392B-A7B7-43DB-9F7F-B1160E8DDE89}" type="parTrans" cxnId="{3AD7CC04-42FE-4BD8-9AC8-9DF5B0BC39BD}">
      <dgm:prSet/>
      <dgm:spPr/>
      <dgm:t>
        <a:bodyPr/>
        <a:lstStyle/>
        <a:p>
          <a:endParaRPr lang="en-US"/>
        </a:p>
      </dgm:t>
    </dgm:pt>
    <dgm:pt modelId="{14CFE71A-2A2C-410E-B38C-E8D21BFE0FEE}" type="sibTrans" cxnId="{3AD7CC04-42FE-4BD8-9AC8-9DF5B0BC39BD}">
      <dgm:prSet/>
      <dgm:spPr/>
      <dgm:t>
        <a:bodyPr/>
        <a:lstStyle/>
        <a:p>
          <a:endParaRPr lang="en-US"/>
        </a:p>
      </dgm:t>
    </dgm:pt>
    <dgm:pt modelId="{4A5BBFF1-A1AA-4DBC-AEE1-AAE456160FB8}">
      <dgm:prSet phldrT="[Text]"/>
      <dgm:spPr/>
      <dgm:t>
        <a:bodyPr/>
        <a:lstStyle/>
        <a:p>
          <a:r>
            <a:rPr lang="en-US" dirty="0" smtClean="0"/>
            <a:t>Copies of Teacher-Created Materials</a:t>
          </a:r>
          <a:endParaRPr lang="en-US" dirty="0"/>
        </a:p>
      </dgm:t>
    </dgm:pt>
    <dgm:pt modelId="{BAAACF6E-ED20-4329-B863-167B6F05E437}" type="parTrans" cxnId="{5AEF7F1E-77F8-452B-855A-0694261658B9}">
      <dgm:prSet/>
      <dgm:spPr/>
      <dgm:t>
        <a:bodyPr/>
        <a:lstStyle/>
        <a:p>
          <a:endParaRPr lang="en-US"/>
        </a:p>
      </dgm:t>
    </dgm:pt>
    <dgm:pt modelId="{F7D54B88-D0A4-4CAA-BCAB-A4458E264A61}" type="sibTrans" cxnId="{5AEF7F1E-77F8-452B-855A-0694261658B9}">
      <dgm:prSet/>
      <dgm:spPr/>
      <dgm:t>
        <a:bodyPr/>
        <a:lstStyle/>
        <a:p>
          <a:endParaRPr lang="en-US"/>
        </a:p>
      </dgm:t>
    </dgm:pt>
    <dgm:pt modelId="{FBCF1113-CD49-4CE1-ABCD-44C2C54B55CC}">
      <dgm:prSet phldrT="[Text]"/>
      <dgm:spPr/>
      <dgm:t>
        <a:bodyPr/>
        <a:lstStyle/>
        <a:p>
          <a:r>
            <a:rPr lang="en-US" dirty="0" smtClean="0"/>
            <a:t>Audio/Notes for Interview #2</a:t>
          </a:r>
          <a:endParaRPr lang="en-US" dirty="0"/>
        </a:p>
      </dgm:t>
    </dgm:pt>
    <dgm:pt modelId="{44A3E57C-7F1E-4E27-BE36-8295401F8823}" type="parTrans" cxnId="{13DF9E00-475C-4666-9012-891517975378}">
      <dgm:prSet/>
      <dgm:spPr/>
      <dgm:t>
        <a:bodyPr/>
        <a:lstStyle/>
        <a:p>
          <a:endParaRPr lang="en-US"/>
        </a:p>
      </dgm:t>
    </dgm:pt>
    <dgm:pt modelId="{EE02CCD1-2332-47A3-93CD-7D2077E5A27D}" type="sibTrans" cxnId="{13DF9E00-475C-4666-9012-891517975378}">
      <dgm:prSet/>
      <dgm:spPr/>
      <dgm:t>
        <a:bodyPr/>
        <a:lstStyle/>
        <a:p>
          <a:endParaRPr lang="en-US"/>
        </a:p>
      </dgm:t>
    </dgm:pt>
    <dgm:pt modelId="{678090FB-E738-4AA3-BEA9-E051BA8F8CBA}" type="pres">
      <dgm:prSet presAssocID="{36ED2EF7-A7B3-42A8-9401-545E3DA0132D}" presName="diagram" presStyleCnt="0">
        <dgm:presLayoutVars>
          <dgm:dir/>
          <dgm:resizeHandles val="exact"/>
        </dgm:presLayoutVars>
      </dgm:prSet>
      <dgm:spPr/>
    </dgm:pt>
    <dgm:pt modelId="{93EB8797-50D2-43EC-B807-BFFEED7F1D40}" type="pres">
      <dgm:prSet presAssocID="{1495031E-98DD-4D08-B172-7DDEA7CFAF56}" presName="node" presStyleLbl="node1" presStyleIdx="0" presStyleCnt="4" custLinFactNeighborX="614" custLinFactNeighborY="511">
        <dgm:presLayoutVars>
          <dgm:bulletEnabled val="1"/>
        </dgm:presLayoutVars>
      </dgm:prSet>
      <dgm:spPr/>
    </dgm:pt>
    <dgm:pt modelId="{8298F402-CB03-4E41-BF9F-D25DDE39CD4C}" type="pres">
      <dgm:prSet presAssocID="{22EB6F78-1C26-4C38-A54A-62B9222B1368}" presName="sibTrans" presStyleCnt="0"/>
      <dgm:spPr/>
    </dgm:pt>
    <dgm:pt modelId="{AD773A4A-40AF-4AE5-B863-E83A4A6607F6}" type="pres">
      <dgm:prSet presAssocID="{29146D86-447C-4D36-8AA2-4241CD887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AA4CA-F910-4B8D-9D34-F0DF0DDE3FD3}" type="pres">
      <dgm:prSet presAssocID="{14CFE71A-2A2C-410E-B38C-E8D21BFE0FEE}" presName="sibTrans" presStyleCnt="0"/>
      <dgm:spPr/>
    </dgm:pt>
    <dgm:pt modelId="{787D21B1-DCBC-40DD-9774-E8AEDE16E1A6}" type="pres">
      <dgm:prSet presAssocID="{4A5BBFF1-A1AA-4DBC-AEE1-AAE456160FB8}" presName="node" presStyleLbl="node1" presStyleIdx="2" presStyleCnt="4">
        <dgm:presLayoutVars>
          <dgm:bulletEnabled val="1"/>
        </dgm:presLayoutVars>
      </dgm:prSet>
      <dgm:spPr/>
    </dgm:pt>
    <dgm:pt modelId="{94688058-FCB2-45F2-8A88-4467212A0785}" type="pres">
      <dgm:prSet presAssocID="{F7D54B88-D0A4-4CAA-BCAB-A4458E264A61}" presName="sibTrans" presStyleCnt="0"/>
      <dgm:spPr/>
    </dgm:pt>
    <dgm:pt modelId="{E5D6B892-6D76-42F0-A1E8-F53AEA7EC961}" type="pres">
      <dgm:prSet presAssocID="{FBCF1113-CD49-4CE1-ABCD-44C2C54B55C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CC5F13-FC25-4514-9F7E-436091C1B5C4}" type="presOf" srcId="{4A5BBFF1-A1AA-4DBC-AEE1-AAE456160FB8}" destId="{787D21B1-DCBC-40DD-9774-E8AEDE16E1A6}" srcOrd="0" destOrd="0" presId="urn:microsoft.com/office/officeart/2005/8/layout/default"/>
    <dgm:cxn modelId="{3AD7CC04-42FE-4BD8-9AC8-9DF5B0BC39BD}" srcId="{36ED2EF7-A7B3-42A8-9401-545E3DA0132D}" destId="{29146D86-447C-4D36-8AA2-4241CD8874CF}" srcOrd="1" destOrd="0" parTransId="{6E83392B-A7B7-43DB-9F7F-B1160E8DDE89}" sibTransId="{14CFE71A-2A2C-410E-B38C-E8D21BFE0FEE}"/>
    <dgm:cxn modelId="{5AEF7F1E-77F8-452B-855A-0694261658B9}" srcId="{36ED2EF7-A7B3-42A8-9401-545E3DA0132D}" destId="{4A5BBFF1-A1AA-4DBC-AEE1-AAE456160FB8}" srcOrd="2" destOrd="0" parTransId="{BAAACF6E-ED20-4329-B863-167B6F05E437}" sibTransId="{F7D54B88-D0A4-4CAA-BCAB-A4458E264A61}"/>
    <dgm:cxn modelId="{77A6623D-5215-44D1-8610-D31EAE689D2C}" type="presOf" srcId="{FBCF1113-CD49-4CE1-ABCD-44C2C54B55CC}" destId="{E5D6B892-6D76-42F0-A1E8-F53AEA7EC961}" srcOrd="0" destOrd="0" presId="urn:microsoft.com/office/officeart/2005/8/layout/default"/>
    <dgm:cxn modelId="{13DF9E00-475C-4666-9012-891517975378}" srcId="{36ED2EF7-A7B3-42A8-9401-545E3DA0132D}" destId="{FBCF1113-CD49-4CE1-ABCD-44C2C54B55CC}" srcOrd="3" destOrd="0" parTransId="{44A3E57C-7F1E-4E27-BE36-8295401F8823}" sibTransId="{EE02CCD1-2332-47A3-93CD-7D2077E5A27D}"/>
    <dgm:cxn modelId="{5B05EAB5-6F00-485B-A8A6-619DC4106B0E}" type="presOf" srcId="{36ED2EF7-A7B3-42A8-9401-545E3DA0132D}" destId="{678090FB-E738-4AA3-BEA9-E051BA8F8CBA}" srcOrd="0" destOrd="0" presId="urn:microsoft.com/office/officeart/2005/8/layout/default"/>
    <dgm:cxn modelId="{CC658A0C-E3B5-4103-9AAF-051AD9959BCA}" type="presOf" srcId="{29146D86-447C-4D36-8AA2-4241CD8874CF}" destId="{AD773A4A-40AF-4AE5-B863-E83A4A6607F6}" srcOrd="0" destOrd="0" presId="urn:microsoft.com/office/officeart/2005/8/layout/default"/>
    <dgm:cxn modelId="{ABAE42C0-E0CD-4073-BC72-B4691FA3C5E3}" type="presOf" srcId="{1495031E-98DD-4D08-B172-7DDEA7CFAF56}" destId="{93EB8797-50D2-43EC-B807-BFFEED7F1D40}" srcOrd="0" destOrd="0" presId="urn:microsoft.com/office/officeart/2005/8/layout/default"/>
    <dgm:cxn modelId="{E85C1990-089B-4770-8016-1C68D59D797E}" srcId="{36ED2EF7-A7B3-42A8-9401-545E3DA0132D}" destId="{1495031E-98DD-4D08-B172-7DDEA7CFAF56}" srcOrd="0" destOrd="0" parTransId="{E85352D1-7575-4A64-B71A-DDB8523E2F26}" sibTransId="{22EB6F78-1C26-4C38-A54A-62B9222B1368}"/>
    <dgm:cxn modelId="{B0828B75-FD9C-4762-8665-C923FE82A80A}" type="presParOf" srcId="{678090FB-E738-4AA3-BEA9-E051BA8F8CBA}" destId="{93EB8797-50D2-43EC-B807-BFFEED7F1D40}" srcOrd="0" destOrd="0" presId="urn:microsoft.com/office/officeart/2005/8/layout/default"/>
    <dgm:cxn modelId="{DE6BFFC9-F9F6-4BC6-B04D-390A9162831D}" type="presParOf" srcId="{678090FB-E738-4AA3-BEA9-E051BA8F8CBA}" destId="{8298F402-CB03-4E41-BF9F-D25DDE39CD4C}" srcOrd="1" destOrd="0" presId="urn:microsoft.com/office/officeart/2005/8/layout/default"/>
    <dgm:cxn modelId="{715B27FA-1F58-4904-BB14-E61ABF6CB091}" type="presParOf" srcId="{678090FB-E738-4AA3-BEA9-E051BA8F8CBA}" destId="{AD773A4A-40AF-4AE5-B863-E83A4A6607F6}" srcOrd="2" destOrd="0" presId="urn:microsoft.com/office/officeart/2005/8/layout/default"/>
    <dgm:cxn modelId="{742686DB-7F10-4D6F-B204-42367A69AFC8}" type="presParOf" srcId="{678090FB-E738-4AA3-BEA9-E051BA8F8CBA}" destId="{1B7AA4CA-F910-4B8D-9D34-F0DF0DDE3FD3}" srcOrd="3" destOrd="0" presId="urn:microsoft.com/office/officeart/2005/8/layout/default"/>
    <dgm:cxn modelId="{9A9FC768-A69D-4D82-8BBB-BCB5B4FFA2EB}" type="presParOf" srcId="{678090FB-E738-4AA3-BEA9-E051BA8F8CBA}" destId="{787D21B1-DCBC-40DD-9774-E8AEDE16E1A6}" srcOrd="4" destOrd="0" presId="urn:microsoft.com/office/officeart/2005/8/layout/default"/>
    <dgm:cxn modelId="{152B220E-8A55-4244-9219-0CE6BE69B104}" type="presParOf" srcId="{678090FB-E738-4AA3-BEA9-E051BA8F8CBA}" destId="{94688058-FCB2-45F2-8A88-4467212A0785}" srcOrd="5" destOrd="0" presId="urn:microsoft.com/office/officeart/2005/8/layout/default"/>
    <dgm:cxn modelId="{0B3DC530-4AAA-4EC6-9CD4-3C956E5BB26B}" type="presParOf" srcId="{678090FB-E738-4AA3-BEA9-E051BA8F8CBA}" destId="{E5D6B892-6D76-42F0-A1E8-F53AEA7EC96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B8797-50D2-43EC-B807-BFFEED7F1D40}">
      <dsp:nvSpPr>
        <dsp:cNvPr id="0" name=""/>
        <dsp:cNvSpPr/>
      </dsp:nvSpPr>
      <dsp:spPr>
        <a:xfrm>
          <a:off x="24751" y="206002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Survey Results</a:t>
          </a:r>
          <a:endParaRPr lang="en-US" sz="3800" kern="1200" dirty="0"/>
        </a:p>
      </dsp:txBody>
      <dsp:txXfrm>
        <a:off x="24751" y="206002"/>
        <a:ext cx="3869531" cy="2321718"/>
      </dsp:txXfrm>
    </dsp:sp>
    <dsp:sp modelId="{AD773A4A-40AF-4AE5-B863-E83A4A6607F6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Audio/Notes for Interview #1</a:t>
          </a:r>
          <a:endParaRPr lang="en-US" sz="3800" kern="1200" dirty="0"/>
        </a:p>
      </dsp:txBody>
      <dsp:txXfrm>
        <a:off x="4257476" y="194138"/>
        <a:ext cx="3869531" cy="2321718"/>
      </dsp:txXfrm>
    </dsp:sp>
    <dsp:sp modelId="{787D21B1-DCBC-40DD-9774-E8AEDE16E1A6}">
      <dsp:nvSpPr>
        <dsp:cNvPr id="0" name=""/>
        <dsp:cNvSpPr/>
      </dsp:nvSpPr>
      <dsp:spPr>
        <a:xfrm>
          <a:off x="992" y="2902810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Copies of Teacher-Created Materials</a:t>
          </a:r>
          <a:endParaRPr lang="en-US" sz="3800" kern="1200" dirty="0"/>
        </a:p>
      </dsp:txBody>
      <dsp:txXfrm>
        <a:off x="992" y="2902810"/>
        <a:ext cx="3869531" cy="2321718"/>
      </dsp:txXfrm>
    </dsp:sp>
    <dsp:sp modelId="{E5D6B892-6D76-42F0-A1E8-F53AEA7EC961}">
      <dsp:nvSpPr>
        <dsp:cNvPr id="0" name=""/>
        <dsp:cNvSpPr/>
      </dsp:nvSpPr>
      <dsp:spPr>
        <a:xfrm>
          <a:off x="4257476" y="2902810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Audio/Notes for Interview #2</a:t>
          </a:r>
          <a:endParaRPr lang="en-US" sz="3800" kern="1200" dirty="0"/>
        </a:p>
      </dsp:txBody>
      <dsp:txXfrm>
        <a:off x="4257476" y="2902810"/>
        <a:ext cx="3869531" cy="2321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9/16/2015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9/16/2015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9/16/2015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9/16/2015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9/16/2015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/>
              <a:pPr/>
              <a:t>9/16/2015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.ezproxy.bu.edu/science/journal/03640213/12/2" TargetMode="External"/><Relationship Id="rId2" Type="http://schemas.openxmlformats.org/officeDocument/2006/relationships/hyperlink" Target="http://www.sciencedirect.com.ezproxy.bu.edu/science/journal/0364021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ink.springer.com/sea" TargetMode="External"/><Relationship Id="rId4" Type="http://schemas.openxmlformats.org/officeDocument/2006/relationships/hyperlink" Target="http://link.springer.com/search?facet-author=%22Xiaoyi+Jiang%2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qrvoice.ne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 fontScale="90000"/>
          </a:bodyPr>
          <a:lstStyle/>
          <a:p>
            <a:r>
              <a:rPr lang="en-US" b="1" cap="small" dirty="0" smtClean="0"/>
              <a:t>QR </a:t>
            </a:r>
            <a:r>
              <a:rPr lang="en-US" b="1" cap="small" dirty="0"/>
              <a:t>Codes for Audio Support in </a:t>
            </a:r>
            <a:r>
              <a:rPr lang="en-US" dirty="0"/>
              <a:t/>
            </a:r>
            <a:br>
              <a:rPr lang="en-US" dirty="0"/>
            </a:br>
            <a:r>
              <a:rPr lang="en-US" b="1" cap="small" dirty="0"/>
              <a:t>Foreign Language Learning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Kathleen Vigil, doctoral candidate</a:t>
            </a:r>
          </a:p>
          <a:p>
            <a:r>
              <a:rPr lang="en-US" dirty="0" smtClean="0"/>
              <a:t>Boston University</a:t>
            </a:r>
          </a:p>
          <a:p>
            <a:r>
              <a:rPr lang="en-US" dirty="0" smtClean="0"/>
              <a:t>September 18, 2015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gridSize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759" y="1296233"/>
            <a:ext cx="4219357" cy="421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4535" y="1540824"/>
            <a:ext cx="5605155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Teachers for Case Studies</a:t>
            </a:r>
            <a:endParaRPr lang="en-US" b="1" dirty="0"/>
          </a:p>
          <a:p>
            <a:r>
              <a:rPr lang="en-US" dirty="0"/>
              <a:t>Practicing teachers of foreign language at the middle and/or high school level</a:t>
            </a:r>
          </a:p>
          <a:p>
            <a:r>
              <a:rPr lang="en-US" dirty="0" smtClean="0"/>
              <a:t>Contacted by sending recruitment letters to principals in school districts close to researcher</a:t>
            </a:r>
          </a:p>
          <a:p>
            <a:r>
              <a:rPr lang="en-US" dirty="0" smtClean="0"/>
              <a:t>Consent to interviews</a:t>
            </a:r>
          </a:p>
          <a:p>
            <a:r>
              <a:rPr lang="en-US" dirty="0" smtClean="0"/>
              <a:t>Undergo short training</a:t>
            </a:r>
          </a:p>
          <a:p>
            <a:r>
              <a:rPr lang="en-US" dirty="0" smtClean="0"/>
              <a:t>Agree to try one QR code activity with their students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16677" y="1623951"/>
            <a:ext cx="3528456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Online Survey Respondents</a:t>
            </a:r>
          </a:p>
          <a:p>
            <a:r>
              <a:rPr lang="en-US" dirty="0" smtClean="0"/>
              <a:t>Practicing teachers of foreign language at the middle and/or high school level</a:t>
            </a:r>
          </a:p>
          <a:p>
            <a:r>
              <a:rPr lang="en-US" dirty="0" smtClean="0"/>
              <a:t>Contacted through social media – Twitter hashtag #</a:t>
            </a:r>
            <a:r>
              <a:rPr lang="en-US" dirty="0" err="1" smtClean="0"/>
              <a:t>flchat</a:t>
            </a:r>
            <a:endParaRPr lang="en-US" dirty="0" smtClean="0"/>
          </a:p>
          <a:p>
            <a:r>
              <a:rPr lang="en-US" dirty="0" smtClean="0"/>
              <a:t>Consent to take anonymous survey</a:t>
            </a:r>
          </a:p>
          <a:p>
            <a:endParaRPr lang="en-US" dirty="0"/>
          </a:p>
        </p:txBody>
      </p:sp>
      <p:pic>
        <p:nvPicPr>
          <p:cNvPr id="4098" name="Picture 2" descr="File:Vertical-wavy-line-tes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57" y="1763486"/>
            <a:ext cx="571500" cy="36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9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6435931" cy="457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Aim for N&gt;30 respondents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nonymous</a:t>
            </a:r>
          </a:p>
          <a:p>
            <a:r>
              <a:rPr lang="en-US" sz="2400" dirty="0" smtClean="0"/>
              <a:t>Practicing middle </a:t>
            </a:r>
            <a:r>
              <a:rPr lang="en-US" sz="2400" dirty="0"/>
              <a:t>and high school foreign language </a:t>
            </a:r>
            <a:r>
              <a:rPr lang="en-US" sz="2400" dirty="0" smtClean="0"/>
              <a:t>teachers</a:t>
            </a:r>
          </a:p>
          <a:p>
            <a:r>
              <a:rPr lang="en-US" sz="2400" dirty="0" smtClean="0"/>
              <a:t>Questions focus on the current </a:t>
            </a:r>
            <a:r>
              <a:rPr lang="en-US" sz="2400" dirty="0"/>
              <a:t>methods that </a:t>
            </a:r>
            <a:r>
              <a:rPr lang="en-US" sz="2400" dirty="0" smtClean="0"/>
              <a:t>FL teachers use </a:t>
            </a:r>
            <a:r>
              <a:rPr lang="en-US" sz="2400" dirty="0"/>
              <a:t>to provide auditory input to </a:t>
            </a:r>
            <a:r>
              <a:rPr lang="en-US" sz="2400" dirty="0" smtClean="0"/>
              <a:t>students</a:t>
            </a:r>
          </a:p>
          <a:p>
            <a:r>
              <a:rPr lang="en-US" sz="2400" dirty="0" smtClean="0"/>
              <a:t>Created with </a:t>
            </a:r>
            <a:r>
              <a:rPr lang="en-US" sz="2400" dirty="0" err="1" smtClean="0"/>
              <a:t>SurveyMonkey</a:t>
            </a:r>
            <a:r>
              <a:rPr lang="en-US" sz="2400" dirty="0" smtClean="0"/>
              <a:t>; distributed </a:t>
            </a:r>
            <a:r>
              <a:rPr lang="en-US" sz="2400" dirty="0" err="1" smtClean="0"/>
              <a:t>viaTwitter</a:t>
            </a:r>
            <a:r>
              <a:rPr lang="en-US" sz="2400" dirty="0" smtClean="0"/>
              <a:t> </a:t>
            </a:r>
            <a:r>
              <a:rPr lang="en-US" sz="2400" dirty="0"/>
              <a:t>using the #</a:t>
            </a:r>
            <a:r>
              <a:rPr lang="en-US" sz="2400" dirty="0" err="1"/>
              <a:t>langchat</a:t>
            </a:r>
            <a:r>
              <a:rPr lang="en-US" sz="2400" dirty="0"/>
              <a:t> </a:t>
            </a:r>
            <a:r>
              <a:rPr lang="en-US" sz="2400" dirty="0" smtClean="0"/>
              <a:t>hashtag and by e-mail to </a:t>
            </a:r>
            <a:r>
              <a:rPr lang="en-US" sz="2400" dirty="0"/>
              <a:t>colleagues in the educational </a:t>
            </a:r>
            <a:r>
              <a:rPr lang="en-US" sz="2400" dirty="0" smtClean="0"/>
              <a:t>community</a:t>
            </a:r>
            <a:endParaRPr lang="en-US" sz="2400" dirty="0"/>
          </a:p>
        </p:txBody>
      </p:sp>
      <p:pic>
        <p:nvPicPr>
          <p:cNvPr id="10244" name="Picture 4" descr="File:Checklist Noun project 5166 yellow.sv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50" y="1769422"/>
            <a:ext cx="3647529" cy="379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4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Interview and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5-10 practicing </a:t>
            </a:r>
            <a:r>
              <a:rPr lang="en-US" dirty="0"/>
              <a:t>foreign language teachers </a:t>
            </a:r>
            <a:endParaRPr lang="en-US" dirty="0" smtClean="0"/>
          </a:p>
          <a:p>
            <a:r>
              <a:rPr lang="en-US" dirty="0" smtClean="0"/>
              <a:t>Similar </a:t>
            </a:r>
            <a:r>
              <a:rPr lang="en-US" dirty="0"/>
              <a:t>questions to the online survey; some will require a more in-depth discussion about the teacher’s current methods of providing audio input to </a:t>
            </a:r>
            <a:r>
              <a:rPr lang="en-US" dirty="0" smtClean="0"/>
              <a:t>students</a:t>
            </a:r>
          </a:p>
          <a:p>
            <a:r>
              <a:rPr lang="en-US" dirty="0" smtClean="0"/>
              <a:t>Questions on possible barriers to </a:t>
            </a:r>
            <a:r>
              <a:rPr lang="en-US" dirty="0"/>
              <a:t>creating and distributing custom </a:t>
            </a:r>
            <a:r>
              <a:rPr lang="en-US" dirty="0" smtClean="0"/>
              <a:t>audio materials</a:t>
            </a:r>
          </a:p>
          <a:p>
            <a:r>
              <a:rPr lang="en-US" dirty="0" smtClean="0"/>
              <a:t>Short </a:t>
            </a:r>
            <a:r>
              <a:rPr lang="en-US" dirty="0"/>
              <a:t>professional development training session </a:t>
            </a:r>
            <a:r>
              <a:rPr lang="en-US" dirty="0" smtClean="0"/>
              <a:t>on QR codes</a:t>
            </a:r>
          </a:p>
          <a:p>
            <a:pPr lvl="1"/>
            <a:r>
              <a:rPr lang="en-US" dirty="0" smtClean="0"/>
              <a:t>Dialogue to for listening and speaking practice</a:t>
            </a:r>
          </a:p>
          <a:p>
            <a:pPr lvl="1"/>
            <a:r>
              <a:rPr lang="en-US" dirty="0" smtClean="0"/>
              <a:t>Scattered story for listening comprehension</a:t>
            </a:r>
          </a:p>
          <a:p>
            <a:pPr lvl="1"/>
            <a:r>
              <a:rPr lang="en-US" dirty="0" smtClean="0"/>
              <a:t>Cloze activity with fill-in-the-blanks</a:t>
            </a:r>
          </a:p>
          <a:p>
            <a:r>
              <a:rPr lang="en-US" dirty="0" smtClean="0"/>
              <a:t>Teachers implement one activity over the next month.  Options </a:t>
            </a:r>
            <a:r>
              <a:rPr lang="en-US" dirty="0"/>
              <a:t>for teachers who do not want to request that students use their personal devices to scan the QR </a:t>
            </a:r>
            <a:r>
              <a:rPr lang="en-US" dirty="0" smtClean="0"/>
              <a:t>codes</a:t>
            </a:r>
          </a:p>
          <a:p>
            <a:pPr lvl="1"/>
            <a:r>
              <a:rPr lang="en-US" dirty="0" smtClean="0"/>
              <a:t>class </a:t>
            </a:r>
            <a:r>
              <a:rPr lang="en-US" dirty="0"/>
              <a:t>set of mobile </a:t>
            </a:r>
            <a:r>
              <a:rPr lang="en-US" dirty="0" smtClean="0"/>
              <a:t>devices</a:t>
            </a:r>
          </a:p>
          <a:p>
            <a:pPr lvl="1"/>
            <a:r>
              <a:rPr lang="en-US" dirty="0" smtClean="0"/>
              <a:t>teams </a:t>
            </a:r>
            <a:r>
              <a:rPr lang="en-US" dirty="0"/>
              <a:t>or at centers with a limited number of </a:t>
            </a:r>
            <a:r>
              <a:rPr lang="en-US" dirty="0" smtClean="0"/>
              <a:t>devices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teacher-supplied (or researcher-supplied) device </a:t>
            </a:r>
            <a:r>
              <a:rPr lang="en-US" dirty="0" smtClean="0"/>
              <a:t>in turns</a:t>
            </a:r>
          </a:p>
          <a:p>
            <a:endParaRPr lang="en-US" dirty="0"/>
          </a:p>
        </p:txBody>
      </p:sp>
      <p:pic>
        <p:nvPicPr>
          <p:cNvPr id="5122" name="Picture 2" descr="Helloworld Q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869" y="3192194"/>
            <a:ext cx="1388011" cy="13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6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10598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the teachers have tried the QR audio method with their students, they will participate in a follow-up interview in which they will provide samples of the materials that they created and provided to the students.  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146" name="Picture 2" descr="https://upload.wikimedia.org/wikipedia/commons/thumb/4/4a/Samsung_Galaxy_S_II.png/800px-Samsung_Galaxy_S_I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859">
            <a:off x="1709953" y="3173701"/>
            <a:ext cx="1093779" cy="188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92384" y="2686608"/>
            <a:ext cx="76931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teachers will be asked to discuss</a:t>
            </a:r>
            <a:r>
              <a:rPr lang="en-US" sz="2000" b="1" dirty="0" smtClean="0"/>
              <a:t>:</a:t>
            </a:r>
            <a:br>
              <a:rPr lang="en-US" sz="2000" b="1" dirty="0" smtClean="0"/>
            </a:b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Overall impressions of the </a:t>
            </a:r>
            <a:r>
              <a:rPr lang="en-US" sz="2000" u="sng" dirty="0"/>
              <a:t>practicality</a:t>
            </a:r>
            <a:r>
              <a:rPr lang="en-US" sz="2000" dirty="0"/>
              <a:t> of using QR codes to provide auditory input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How long did the materials take to </a:t>
            </a:r>
            <a:r>
              <a:rPr lang="en-US" sz="2000" dirty="0" smtClean="0"/>
              <a:t>prepare?</a:t>
            </a: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Did you feel overwhelmed by the tech</a:t>
            </a:r>
            <a:r>
              <a:rPr lang="en-US" sz="2000" dirty="0" smtClean="0"/>
              <a:t>?</a:t>
            </a:r>
            <a:br>
              <a:rPr lang="en-US" sz="2000" dirty="0" smtClean="0"/>
            </a:b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Overall impressions of the </a:t>
            </a:r>
            <a:r>
              <a:rPr lang="en-US" sz="2000" u="sng" dirty="0"/>
              <a:t>benefits</a:t>
            </a:r>
            <a:r>
              <a:rPr lang="en-US" sz="2000" dirty="0"/>
              <a:t> to QR audio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General reactions of students to the QR codes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Perceived learning benefits?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Technology required to scan – in class, out of class?</a:t>
            </a:r>
          </a:p>
        </p:txBody>
      </p:sp>
    </p:spTree>
    <p:extLst>
      <p:ext uri="{BB962C8B-B14F-4D97-AF65-F5344CB8AC3E}">
        <p14:creationId xmlns:p14="http://schemas.microsoft.com/office/powerpoint/2010/main" val="39167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22214665"/>
              </p:ext>
            </p:extLst>
          </p:nvPr>
        </p:nvGraphicFramePr>
        <p:xfrm>
          <a:off x="2257633" y="128968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439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10956"/>
            <a:ext cx="4072742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Quantitative Analysis</a:t>
            </a:r>
          </a:p>
          <a:p>
            <a:r>
              <a:rPr lang="en-US" dirty="0" smtClean="0"/>
              <a:t>Download survey </a:t>
            </a:r>
            <a:r>
              <a:rPr lang="en-US" dirty="0"/>
              <a:t>data </a:t>
            </a:r>
            <a:r>
              <a:rPr lang="en-US" dirty="0" smtClean="0"/>
              <a:t>to spreadsheet </a:t>
            </a:r>
            <a:r>
              <a:rPr lang="en-US" dirty="0"/>
              <a:t>for tabulation and statistical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Inspect data </a:t>
            </a:r>
            <a:r>
              <a:rPr lang="en-US" dirty="0"/>
              <a:t>for trends and </a:t>
            </a:r>
            <a:r>
              <a:rPr lang="en-US" dirty="0" smtClean="0"/>
              <a:t>outliers, compile into tables and graphs </a:t>
            </a:r>
          </a:p>
          <a:p>
            <a:r>
              <a:rPr lang="en-US" dirty="0" smtClean="0"/>
              <a:t>Depending </a:t>
            </a:r>
            <a:r>
              <a:rPr lang="en-US" dirty="0"/>
              <a:t>on the question format, analyses of the results will be performed that include determining measures of central tendency and </a:t>
            </a:r>
            <a:r>
              <a:rPr lang="en-US" dirty="0" smtClean="0"/>
              <a:t>variability</a:t>
            </a:r>
            <a:r>
              <a:rPr lang="en-US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27024" y="1493322"/>
            <a:ext cx="6096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Qualitative </a:t>
            </a:r>
            <a:r>
              <a:rPr lang="en-US" sz="2000" b="1" dirty="0"/>
              <a:t>Analysis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Transcribe audio recordings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Transfer transcription to </a:t>
            </a:r>
            <a:r>
              <a:rPr lang="en-US" sz="2000" dirty="0"/>
              <a:t>a spreadsheet and </a:t>
            </a:r>
            <a:r>
              <a:rPr lang="en-US" sz="2000" dirty="0" smtClean="0"/>
              <a:t>examine for themes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Code and organized transcription data to </a:t>
            </a:r>
            <a:r>
              <a:rPr lang="en-US" sz="2000" dirty="0"/>
              <a:t>help see the connections between the research questions, topics, theory, and previous research in this </a:t>
            </a:r>
            <a:r>
              <a:rPr lang="en-US" sz="2000" dirty="0" smtClean="0"/>
              <a:t>area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After </a:t>
            </a:r>
            <a:r>
              <a:rPr lang="en-US" sz="2000" dirty="0"/>
              <a:t>both sets of interviews are transcribed and coded, </a:t>
            </a:r>
            <a:r>
              <a:rPr lang="en-US" sz="2000" dirty="0" smtClean="0"/>
              <a:t>additional </a:t>
            </a:r>
            <a:r>
              <a:rPr lang="en-US" sz="2000" dirty="0"/>
              <a:t>analyses that include triangulation of the ideas and themes that emerge from the coding process with the evidence from the instructional materials and the quantitative data from the online survey</a:t>
            </a:r>
          </a:p>
        </p:txBody>
      </p:sp>
      <p:pic>
        <p:nvPicPr>
          <p:cNvPr id="7170" name="Picture 2" descr="Standard deviation diagram.sv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62" y="76200"/>
            <a:ext cx="2540825" cy="12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34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683" y="1669869"/>
            <a:ext cx="6096000" cy="49815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ea typeface="Calibri" panose="020F0502020204030204" pitchFamily="34" charset="0"/>
              </a:rPr>
              <a:t>Month 1</a:t>
            </a:r>
            <a:endParaRPr lang="en-US" dirty="0"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Recruit 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teachers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Collect all consent forms 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set dates for 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interviews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Distribute and collect responses to the online survey </a:t>
            </a:r>
            <a:endParaRPr lang="en-US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 smtClean="0">
                <a:ea typeface="Calibri" panose="020F0502020204030204" pitchFamily="34" charset="0"/>
              </a:rPr>
              <a:t>Month </a:t>
            </a:r>
            <a:r>
              <a:rPr lang="en-US" i="1" dirty="0">
                <a:ea typeface="Calibri" panose="020F0502020204030204" pitchFamily="34" charset="0"/>
              </a:rPr>
              <a:t>2</a:t>
            </a:r>
            <a:endParaRPr lang="en-US" dirty="0"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Start interviews/trainings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Start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transcriptions of teacher interviews</a:t>
            </a:r>
          </a:p>
          <a:p>
            <a:endParaRPr lang="en-US" i="1" dirty="0" smtClean="0">
              <a:ea typeface="Calibri" panose="020F0502020204030204" pitchFamily="34" charset="0"/>
            </a:endParaRPr>
          </a:p>
          <a:p>
            <a:r>
              <a:rPr lang="en-US" i="1" dirty="0" smtClean="0">
                <a:ea typeface="Calibri" panose="020F0502020204030204" pitchFamily="34" charset="0"/>
              </a:rPr>
              <a:t>Month </a:t>
            </a:r>
            <a:r>
              <a:rPr lang="en-US" i="1" dirty="0">
                <a:ea typeface="Calibri" panose="020F0502020204030204" pitchFamily="34" charset="0"/>
              </a:rPr>
              <a:t>3</a:t>
            </a:r>
            <a:endParaRPr lang="en-US" dirty="0"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End data collection via survey; compile survey 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Start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quantitative and qualitative analysis of survey data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Complete all initial face-to-face 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interviews/trainings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Complete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transcriptions of all initial teacher interviews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Code all initial teacher interviews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Start qualitative analysis of initial teacher interviews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Participating teachers start to implement QR activities in their 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classrooms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1561250"/>
            <a:ext cx="6096000" cy="50901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ea typeface="Calibri" panose="020F0502020204030204" pitchFamily="34" charset="0"/>
              </a:rPr>
              <a:t>Month 4</a:t>
            </a:r>
            <a:endParaRPr lang="en-US" dirty="0"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Complete 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quant/</a:t>
            </a:r>
            <a:r>
              <a:rPr lang="en-US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qual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analysis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of survey results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Finish qualitative analysis of initial teacher interviews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All 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teachers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finish the implementation of QR activities </a:t>
            </a:r>
            <a:endParaRPr lang="en-US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Start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final interviews 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and transcriptions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i="1" dirty="0" smtClean="0">
              <a:ea typeface="Calibri" panose="020F0502020204030204" pitchFamily="34" charset="0"/>
            </a:endParaRPr>
          </a:p>
          <a:p>
            <a:r>
              <a:rPr lang="en-US" i="1" dirty="0" smtClean="0">
                <a:ea typeface="Calibri" panose="020F0502020204030204" pitchFamily="34" charset="0"/>
              </a:rPr>
              <a:t>Month </a:t>
            </a:r>
            <a:r>
              <a:rPr lang="en-US" i="1" dirty="0">
                <a:ea typeface="Calibri" panose="020F0502020204030204" pitchFamily="34" charset="0"/>
              </a:rPr>
              <a:t>5</a:t>
            </a:r>
            <a:endParaRPr lang="en-US" dirty="0"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Complete all final interviews with case study teachers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Transcribe and code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all final teacher interviews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Start qualitative analysis of final teacher interviews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Examine instructional materials and summarize pertinent observations in qualitative form</a:t>
            </a:r>
          </a:p>
          <a:p>
            <a:r>
              <a:rPr lang="en-US" i="1" dirty="0">
                <a:ea typeface="Calibri" panose="020F0502020204030204" pitchFamily="34" charset="0"/>
              </a:rPr>
              <a:t>Month 6</a:t>
            </a:r>
            <a:endParaRPr lang="en-US" dirty="0"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Complete all transcriptions and 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coding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Complete qualitative analysis of final teacher interviews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Triangulate results of teacher interviews with results from survey and instructional materials analysis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Summarize important findings of study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lock.sv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68" y="76200"/>
            <a:ext cx="1100216" cy="110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32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None/>
            </a:pPr>
            <a:r>
              <a:rPr lang="en-US" dirty="0"/>
              <a:t>Adkins, M., </a:t>
            </a:r>
            <a:r>
              <a:rPr lang="en-US" dirty="0" err="1"/>
              <a:t>Wajciechowski</a:t>
            </a:r>
            <a:r>
              <a:rPr lang="en-US" dirty="0"/>
              <a:t>, M. R., &amp; Scantling, E. (2013). The mystery behind the code: Differentiated instruction with quick response codes in secondary physical education. Strategies; A Journal for Physical and Sports Educators, 26(6), 17–22.</a:t>
            </a:r>
          </a:p>
          <a:p>
            <a:pPr marL="457200" indent="-457200">
              <a:buNone/>
            </a:pPr>
            <a:r>
              <a:rPr lang="en-US" dirty="0"/>
              <a:t>Clark, R., and Mayer, R. (2008).  E-learning and the science of instruction: Proven guidelines for consumers and designers of multimedia learning (2</a:t>
            </a:r>
            <a:r>
              <a:rPr lang="en-US" baseline="30000" dirty="0"/>
              <a:t>nd</a:t>
            </a:r>
            <a:r>
              <a:rPr lang="en-US" dirty="0"/>
              <a:t> ed.).  San Francisco, CA: Pfeiffer</a:t>
            </a:r>
          </a:p>
          <a:p>
            <a:pPr marL="457200" indent="-457200">
              <a:buNone/>
            </a:pPr>
            <a:r>
              <a:rPr lang="en-US" dirty="0"/>
              <a:t>Cohen, J. D., </a:t>
            </a:r>
            <a:r>
              <a:rPr lang="en-US" dirty="0" err="1"/>
              <a:t>Smolkin</a:t>
            </a:r>
            <a:r>
              <a:rPr lang="en-US" dirty="0"/>
              <a:t>, L., &amp; Bull, G. (2011). Editorial: Transmedia publishing. Contemporary Issues in Technology and Teacher Education, 11(3), 237-242</a:t>
            </a:r>
            <a:r>
              <a:rPr lang="en-US" dirty="0" smtClean="0"/>
              <a:t>.</a:t>
            </a:r>
          </a:p>
          <a:p>
            <a:pPr marL="457200" indent="-457200">
              <a:buNone/>
            </a:pPr>
            <a:r>
              <a:rPr lang="en-US" dirty="0"/>
              <a:t>Crompton, H., LaFrance, J., van ‘t </a:t>
            </a:r>
            <a:r>
              <a:rPr lang="en-US" dirty="0" err="1"/>
              <a:t>Hooft</a:t>
            </a:r>
            <a:r>
              <a:rPr lang="en-US" dirty="0"/>
              <a:t>, M. (2012).  QR codes 101.  Learning and Teaching with Technology, 39(8), 22-25.</a:t>
            </a:r>
          </a:p>
          <a:p>
            <a:pPr marL="0" indent="0">
              <a:buNone/>
            </a:pPr>
            <a:r>
              <a:rPr lang="en-US" dirty="0"/>
              <a:t>Hopkins, D. (2013). QR codes in education.  David Hopkins Press: Leicester, UK.</a:t>
            </a:r>
          </a:p>
          <a:p>
            <a:pPr marL="457200" indent="-457200">
              <a:buNone/>
            </a:pPr>
            <a:r>
              <a:rPr lang="en-US" dirty="0" err="1"/>
              <a:t>Kamarainen</a:t>
            </a:r>
            <a:r>
              <a:rPr lang="en-US" dirty="0"/>
              <a:t>, A. M., Metcalf, S., </a:t>
            </a:r>
            <a:r>
              <a:rPr lang="en-US" dirty="0" err="1"/>
              <a:t>Grotzer</a:t>
            </a:r>
            <a:r>
              <a:rPr lang="en-US" dirty="0"/>
              <a:t>, T., Browne, A., </a:t>
            </a:r>
            <a:r>
              <a:rPr lang="en-US" dirty="0" err="1"/>
              <a:t>Mazzuca</a:t>
            </a:r>
            <a:r>
              <a:rPr lang="en-US" dirty="0"/>
              <a:t>, D., Tutwiler, M. S., &amp; </a:t>
            </a:r>
            <a:r>
              <a:rPr lang="en-US" dirty="0" err="1"/>
              <a:t>Dede</a:t>
            </a:r>
            <a:r>
              <a:rPr lang="en-US" dirty="0"/>
              <a:t>, C. (2013). </a:t>
            </a:r>
            <a:r>
              <a:rPr lang="en-US" dirty="0" err="1"/>
              <a:t>EcoMOBILE</a:t>
            </a:r>
            <a:r>
              <a:rPr lang="en-US" dirty="0"/>
              <a:t>: Integrating augmented reality and </a:t>
            </a:r>
            <a:r>
              <a:rPr lang="en-US" dirty="0" err="1"/>
              <a:t>probeware</a:t>
            </a:r>
            <a:r>
              <a:rPr lang="en-US" dirty="0"/>
              <a:t> with environmental education field trips. Computers &amp; Education, 68, 545–556.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3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None/>
            </a:pPr>
            <a:r>
              <a:rPr lang="en-US" dirty="0"/>
              <a:t>Leahy, G. (2013).  QR Codes in the mathematics classroom.  Journal of the Association of Teachers of Mathematics, 235, 27-29.</a:t>
            </a:r>
          </a:p>
          <a:p>
            <a:pPr marL="457200" indent="-457200">
              <a:buNone/>
            </a:pPr>
            <a:r>
              <a:rPr lang="en-US" dirty="0"/>
              <a:t>Leone, S. &amp; Leo. T. (2011).  The synergy of paper-based and digital material for ubiquitous foreign language learners.  Knowledge Management &amp; E-Learners.  Vol 3(3), 2011.  Pp. 319-341</a:t>
            </a:r>
          </a:p>
          <a:p>
            <a:pPr marL="457200" indent="-457200">
              <a:buNone/>
            </a:pPr>
            <a:r>
              <a:rPr lang="en-US" dirty="0" err="1" smtClean="0"/>
              <a:t>Rikala</a:t>
            </a:r>
            <a:r>
              <a:rPr lang="en-US" dirty="0"/>
              <a:t>, J., &amp; </a:t>
            </a:r>
            <a:r>
              <a:rPr lang="en-US" dirty="0" err="1"/>
              <a:t>Kankaanranta</a:t>
            </a:r>
            <a:r>
              <a:rPr lang="en-US" dirty="0"/>
              <a:t>, M. (2012). The Use of Quick Response Codes in the Classroom. In </a:t>
            </a:r>
            <a:r>
              <a:rPr lang="en-US" dirty="0" err="1"/>
              <a:t>mLearn</a:t>
            </a:r>
            <a:r>
              <a:rPr lang="en-US" dirty="0"/>
              <a:t> (pp. 148–155).</a:t>
            </a:r>
          </a:p>
          <a:p>
            <a:pPr marL="457200" indent="-457200">
              <a:buNone/>
            </a:pPr>
            <a:r>
              <a:rPr lang="en-US" dirty="0" err="1"/>
              <a:t>Rahmatian</a:t>
            </a:r>
            <a:r>
              <a:rPr lang="en-US" dirty="0"/>
              <a:t>, R. (2011). The effectiveness of audio and video documents in developing listening comprehension skill in a foreign language. International Journal of English Linguistics Vol. 1, No. 1; March 2011</a:t>
            </a:r>
          </a:p>
          <a:p>
            <a:pPr marL="457200" indent="-457200">
              <a:buNone/>
            </a:pPr>
            <a:r>
              <a:rPr lang="en-US" dirty="0" err="1"/>
              <a:t>Sweller</a:t>
            </a:r>
            <a:r>
              <a:rPr lang="en-US" dirty="0"/>
              <a:t>, J. (1988). Cognitive load during problem solving: Effects on learning. </a:t>
            </a:r>
            <a:r>
              <a:rPr lang="en-US" dirty="0">
                <a:hlinkClick r:id="rId2" tooltip="Go to Cognitive Science on ScienceDirect"/>
              </a:rPr>
              <a:t>Cognitive Science</a:t>
            </a:r>
            <a:r>
              <a:rPr lang="en-US" dirty="0"/>
              <a:t>, </a:t>
            </a:r>
            <a:r>
              <a:rPr lang="en-US" dirty="0">
                <a:hlinkClick r:id="rId3" tooltip="Go to table of contents for this volume/issue"/>
              </a:rPr>
              <a:t>12 (2</a:t>
            </a:r>
            <a:r>
              <a:rPr lang="en-US" dirty="0"/>
              <a:t>), 257–285</a:t>
            </a:r>
          </a:p>
          <a:p>
            <a:pPr marL="457200" indent="-457200">
              <a:buNone/>
            </a:pPr>
            <a:r>
              <a:rPr lang="en-US" dirty="0" err="1" smtClean="0"/>
              <a:t>Tsung</a:t>
            </a:r>
            <a:r>
              <a:rPr lang="en-US" dirty="0"/>
              <a:t>, Y, Tan, T., Chu, Y. (2010) QR code and augmented reality-supported mobile English learning system. In Mobile multimedia processing: Fundamentals, methods, and applications (</a:t>
            </a:r>
            <a:r>
              <a:rPr lang="en-US" dirty="0">
                <a:hlinkClick r:id="rId4"/>
              </a:rPr>
              <a:t>Jiang</a:t>
            </a:r>
            <a:r>
              <a:rPr lang="en-US" dirty="0"/>
              <a:t>, X, </a:t>
            </a:r>
            <a:r>
              <a:rPr lang="en-US" dirty="0">
                <a:hlinkClick r:id="rId5"/>
              </a:rPr>
              <a:t>Ma</a:t>
            </a:r>
            <a:r>
              <a:rPr lang="en-US" dirty="0"/>
              <a:t>, M, Chen, C., Eds.) pp. 37-52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9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of the Problem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American students need proficiency in foreign languages</a:t>
            </a:r>
          </a:p>
          <a:p>
            <a:pPr lvl="1"/>
            <a:r>
              <a:rPr lang="en-US" sz="1800" dirty="0" smtClean="0"/>
              <a:t>College acceptance/curriculum</a:t>
            </a:r>
          </a:p>
          <a:p>
            <a:pPr lvl="1"/>
            <a:r>
              <a:rPr lang="en-US" sz="1800" dirty="0" smtClean="0"/>
              <a:t>21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century jobs in a globally-interconnected economy</a:t>
            </a:r>
            <a:endParaRPr lang="en-US" sz="1800" dirty="0" smtClean="0"/>
          </a:p>
          <a:p>
            <a:r>
              <a:rPr lang="en-US" sz="2400" dirty="0" smtClean="0"/>
              <a:t>Speaking and listening skills </a:t>
            </a:r>
          </a:p>
          <a:p>
            <a:pPr lvl="1"/>
            <a:r>
              <a:rPr lang="en-US" sz="1800" dirty="0" smtClean="0"/>
              <a:t>Pressures on instructional time</a:t>
            </a:r>
          </a:p>
          <a:p>
            <a:pPr lvl="1"/>
            <a:r>
              <a:rPr lang="en-US" sz="1800" dirty="0" smtClean="0"/>
              <a:t>More difficult to create/present materials than written examples</a:t>
            </a:r>
          </a:p>
          <a:p>
            <a:pPr lvl="1"/>
            <a:r>
              <a:rPr lang="en-US" sz="1800" dirty="0" smtClean="0"/>
              <a:t>Challenges with assessment of these skills</a:t>
            </a:r>
            <a:endParaRPr lang="en-US" sz="1800" dirty="0" smtClean="0"/>
          </a:p>
          <a:p>
            <a:r>
              <a:rPr lang="en-US" sz="2400" dirty="0" smtClean="0"/>
              <a:t>Ideology and technology has changed over the past 10-20 years</a:t>
            </a:r>
          </a:p>
          <a:p>
            <a:pPr lvl="1"/>
            <a:r>
              <a:rPr lang="en-US" sz="1800" dirty="0" smtClean="0"/>
              <a:t>More communicative methods</a:t>
            </a:r>
          </a:p>
          <a:p>
            <a:pPr lvl="1"/>
            <a:r>
              <a:rPr lang="en-US" sz="1800" dirty="0" smtClean="0"/>
              <a:t>New formats and technology for audio/video – CDs, DVDs, Internet, .mp3/.mp4</a:t>
            </a:r>
          </a:p>
          <a:p>
            <a:pPr lvl="1"/>
            <a:r>
              <a:rPr lang="en-US" sz="1800" dirty="0" smtClean="0"/>
              <a:t>Schools, teachers, and students have more access to technologies that can create and play multi-media resources in and out of the classroom</a:t>
            </a:r>
          </a:p>
          <a:p>
            <a:pPr lvl="1"/>
            <a:endParaRPr lang="en-US" dirty="0"/>
          </a:p>
        </p:txBody>
      </p:sp>
      <p:pic>
        <p:nvPicPr>
          <p:cNvPr id="2052" name="Picture 4" descr="GEO Glo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273" y="1600200"/>
            <a:ext cx="2348914" cy="2712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9/9c/DVD-RAM_Unterse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899" y="76201"/>
            <a:ext cx="2063172" cy="2063172"/>
          </a:xfrm>
          <a:prstGeom prst="rect">
            <a:avLst/>
          </a:prstGeom>
          <a:blipFill dpi="0" rotWithShape="1">
            <a:blip r:embed="rId3">
              <a:alphaModFix amt="31000"/>
            </a:blip>
            <a:srcRect/>
            <a:stretch>
              <a:fillRect/>
            </a:stretch>
          </a:blip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Gaps/Hypotheses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current practices of foreign language teachers at the </a:t>
            </a:r>
            <a:r>
              <a:rPr lang="en-US" dirty="0" smtClean="0"/>
              <a:t>middle and high school level in relation to multi-media use are not known.</a:t>
            </a:r>
          </a:p>
          <a:p>
            <a:pPr lvl="1"/>
            <a:r>
              <a:rPr lang="en-US" dirty="0" smtClean="0"/>
              <a:t>Do the teachers have access to audio </a:t>
            </a:r>
            <a:r>
              <a:rPr lang="en-US" dirty="0" smtClean="0"/>
              <a:t>and video materials that match with the required curriculum?</a:t>
            </a:r>
          </a:p>
          <a:p>
            <a:pPr lvl="1"/>
            <a:r>
              <a:rPr lang="en-US" dirty="0" smtClean="0"/>
              <a:t>If materials are available, do teachers use them?</a:t>
            </a:r>
            <a:endParaRPr lang="en-US" dirty="0"/>
          </a:p>
          <a:p>
            <a:r>
              <a:rPr lang="en-US" dirty="0" smtClean="0"/>
              <a:t>The popularity of video and the presence of online video hosting sites like YouTube and Teacher Tube may influence teachers’ practices.</a:t>
            </a:r>
          </a:p>
          <a:p>
            <a:pPr lvl="1"/>
            <a:r>
              <a:rPr lang="en-US" dirty="0" smtClean="0"/>
              <a:t>Do teachers see any value in supplying audio-only language examples in order to reduce the cognitive load and possible over-use of the visual channel?</a:t>
            </a:r>
          </a:p>
          <a:p>
            <a:pPr lvl="1"/>
            <a:r>
              <a:rPr lang="en-US" dirty="0" smtClean="0"/>
              <a:t>Might teachers use video for language support only because it is easier to find web-hosting or play on a computer?</a:t>
            </a:r>
          </a:p>
          <a:p>
            <a:r>
              <a:rPr lang="en-US" dirty="0" smtClean="0"/>
              <a:t>Teachers may have difficulty keeping up with the advances in technologies to create and distribute audio examples of the foreign language, or concerns about using them.</a:t>
            </a:r>
          </a:p>
          <a:p>
            <a:pPr lvl="1"/>
            <a:r>
              <a:rPr lang="en-US" dirty="0" smtClean="0"/>
              <a:t>Are teachers aware of newer technologies to help create and distribute custom audio supports?</a:t>
            </a:r>
          </a:p>
          <a:p>
            <a:pPr lvl="1"/>
            <a:r>
              <a:rPr lang="en-US" dirty="0" smtClean="0"/>
              <a:t>Do students have the ability to use them with mobile devices in and/or out of the classroom?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432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3194" y="1600200"/>
            <a:ext cx="8533905" cy="4572000"/>
          </a:xfrm>
        </p:spPr>
        <p:txBody>
          <a:bodyPr>
            <a:normAutofit fontScale="92500"/>
          </a:bodyPr>
          <a:lstStyle/>
          <a:p>
            <a:pPr lvl="0"/>
            <a:r>
              <a:rPr lang="en-US" sz="2800" dirty="0" smtClean="0"/>
              <a:t>How </a:t>
            </a:r>
            <a:r>
              <a:rPr lang="en-US" sz="2800" dirty="0"/>
              <a:t>do foreign language teachers currently provide auditory input in the target language to their learners?</a:t>
            </a:r>
          </a:p>
          <a:p>
            <a:pPr lvl="0"/>
            <a:r>
              <a:rPr lang="en-US" sz="2800" dirty="0"/>
              <a:t>What are the barriers that foreign language teachers face when creating and distributing customized audio examples in the target language via technology?</a:t>
            </a:r>
          </a:p>
          <a:p>
            <a:pPr lvl="0"/>
            <a:r>
              <a:rPr lang="en-US" sz="2800" dirty="0"/>
              <a:t>Are QR codes an efficient and practical way (in terms of technical know-how, time needed to create materials, and student access) to deliver and access audio support in face-to-face foreign language learning contexts?</a:t>
            </a:r>
          </a:p>
          <a:p>
            <a:endParaRPr lang="en-US" dirty="0"/>
          </a:p>
        </p:txBody>
      </p:sp>
      <p:pic>
        <p:nvPicPr>
          <p:cNvPr id="3074" name="Picture 2" descr="File:Question dropshad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406" y="1447365"/>
            <a:ext cx="952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le:Question dropshad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406" y="2864569"/>
            <a:ext cx="952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le:Question dropshad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406" y="4281773"/>
            <a:ext cx="952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62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– Theoretical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9320100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Cognitive Load Theory (</a:t>
            </a:r>
            <a:r>
              <a:rPr lang="en-US" dirty="0" err="1" smtClean="0">
                <a:solidFill>
                  <a:srgbClr val="FF0000"/>
                </a:solidFill>
              </a:rPr>
              <a:t>Sweller</a:t>
            </a:r>
            <a:r>
              <a:rPr lang="en-US" dirty="0" smtClean="0">
                <a:solidFill>
                  <a:srgbClr val="FF0000"/>
                </a:solidFill>
              </a:rPr>
              <a:t>, 1988)</a:t>
            </a:r>
          </a:p>
          <a:p>
            <a:r>
              <a:rPr lang="en-US" dirty="0" smtClean="0"/>
              <a:t>If learners </a:t>
            </a:r>
            <a:r>
              <a:rPr lang="en-US" dirty="0"/>
              <a:t>overload </a:t>
            </a:r>
            <a:r>
              <a:rPr lang="en-US" dirty="0" smtClean="0"/>
              <a:t>the ‘cognitive </a:t>
            </a:r>
            <a:r>
              <a:rPr lang="en-US" dirty="0"/>
              <a:t>processing capacity’ during attempts to solve </a:t>
            </a:r>
            <a:r>
              <a:rPr lang="en-US" dirty="0" smtClean="0"/>
              <a:t>a problem</a:t>
            </a:r>
            <a:r>
              <a:rPr lang="en-US" dirty="0"/>
              <a:t>, this may prevent learning from taking </a:t>
            </a:r>
            <a:r>
              <a:rPr lang="en-US" dirty="0" smtClean="0"/>
              <a:t>place because </a:t>
            </a:r>
            <a:r>
              <a:rPr lang="en-US" dirty="0"/>
              <a:t>the brain has no ability to create schema while it is occupied with other tasks (p. 261).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Mayer’s Multimedia Principles (Mayer, 1997)</a:t>
            </a:r>
          </a:p>
          <a:p>
            <a:r>
              <a:rPr lang="en-US" dirty="0" smtClean="0"/>
              <a:t>In order not to overload the visual channel by which learners take in information, instructional designers should abide by the following principles:</a:t>
            </a:r>
          </a:p>
          <a:p>
            <a:pPr lvl="1"/>
            <a:r>
              <a:rPr lang="en-US" dirty="0" smtClean="0"/>
              <a:t>Modality Principle – use spoken rather than written text </a:t>
            </a:r>
          </a:p>
          <a:p>
            <a:pPr lvl="1"/>
            <a:r>
              <a:rPr lang="en-US" dirty="0" smtClean="0"/>
              <a:t>Redundancy Principle – instead of visuals, narration, and on-screen text, omit the onscreen text and present the audio only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Rahmatian</a:t>
            </a:r>
            <a:r>
              <a:rPr lang="en-US" dirty="0" smtClean="0">
                <a:solidFill>
                  <a:srgbClr val="FF0000"/>
                </a:solidFill>
              </a:rPr>
              <a:t> (2011)</a:t>
            </a:r>
          </a:p>
          <a:p>
            <a:r>
              <a:rPr lang="en-US" sz="2100" dirty="0"/>
              <a:t>Examined video and audio supports in foreign language learning.  </a:t>
            </a:r>
            <a:endParaRPr lang="en-US" sz="2100" dirty="0" smtClean="0"/>
          </a:p>
          <a:p>
            <a:r>
              <a:rPr lang="en-US" sz="2100" dirty="0" smtClean="0"/>
              <a:t>Video </a:t>
            </a:r>
            <a:r>
              <a:rPr lang="en-US" sz="2100" dirty="0"/>
              <a:t>found to </a:t>
            </a:r>
            <a:r>
              <a:rPr lang="en-US" sz="2100" dirty="0" smtClean="0"/>
              <a:t>be more </a:t>
            </a:r>
            <a:r>
              <a:rPr lang="en-US" sz="2100" dirty="0"/>
              <a:t>effective but some evidence that audio alone can be useful when images/action from video can take focus away from </a:t>
            </a:r>
            <a:r>
              <a:rPr lang="en-US" sz="2100" dirty="0" smtClean="0"/>
              <a:t>comprehension.  </a:t>
            </a:r>
            <a:endParaRPr lang="en-US" sz="2100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678389" y="4135356"/>
            <a:ext cx="1929741" cy="1600425"/>
            <a:chOff x="8829303" y="157123"/>
            <a:chExt cx="2642260" cy="2266579"/>
          </a:xfrm>
        </p:grpSpPr>
        <p:pic>
          <p:nvPicPr>
            <p:cNvPr id="8194" name="Picture 2" descr="Human head and brain diagram.sv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7766" y="157123"/>
              <a:ext cx="1733797" cy="1845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Notched Right Arrow 3"/>
            <p:cNvSpPr/>
            <p:nvPr/>
          </p:nvSpPr>
          <p:spPr>
            <a:xfrm>
              <a:off x="8829303" y="888445"/>
              <a:ext cx="938151" cy="36564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Notched Right Arrow 5"/>
            <p:cNvSpPr/>
            <p:nvPr/>
          </p:nvSpPr>
          <p:spPr>
            <a:xfrm rot="13759915">
              <a:off x="10810257" y="1771807"/>
              <a:ext cx="938151" cy="36564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291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– Previous Work with QR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8834230" cy="4572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Transmedia materials allow students to </a:t>
            </a:r>
            <a:br>
              <a:rPr lang="en-US" sz="2400" dirty="0" smtClean="0"/>
            </a:br>
            <a:r>
              <a:rPr lang="en-US" sz="2400" dirty="0" smtClean="0"/>
              <a:t>easily jump between media: paper to virtual)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smtClean="0"/>
              <a:t>Cohen</a:t>
            </a:r>
            <a:r>
              <a:rPr lang="en-US" sz="2400" dirty="0"/>
              <a:t>, </a:t>
            </a:r>
            <a:r>
              <a:rPr lang="en-US" sz="2400" dirty="0" err="1"/>
              <a:t>Smolkin</a:t>
            </a:r>
            <a:r>
              <a:rPr lang="en-US" sz="2400" dirty="0"/>
              <a:t>, &amp; Bull, </a:t>
            </a:r>
            <a:r>
              <a:rPr lang="en-US" sz="2400" dirty="0" smtClean="0"/>
              <a:t>2011)</a:t>
            </a:r>
            <a:endParaRPr lang="en-US" sz="2400" dirty="0" smtClean="0"/>
          </a:p>
          <a:p>
            <a:r>
              <a:rPr lang="en-US" sz="2400" dirty="0" smtClean="0"/>
              <a:t>PE classroom where QR codes link to videos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Adkins, </a:t>
            </a:r>
            <a:r>
              <a:rPr lang="en-US" sz="2400" dirty="0" err="1"/>
              <a:t>Wajciechowski</a:t>
            </a:r>
            <a:r>
              <a:rPr lang="en-US" sz="2400" dirty="0"/>
              <a:t>, &amp; Scantling, 2013).  </a:t>
            </a:r>
          </a:p>
          <a:p>
            <a:r>
              <a:rPr lang="en-US" sz="2400" dirty="0" smtClean="0"/>
              <a:t>Differentiating instruction to link to activities to extend learning in an elementary math classroom (</a:t>
            </a:r>
            <a:r>
              <a:rPr lang="en-US" sz="2400" dirty="0"/>
              <a:t>Leahy, </a:t>
            </a:r>
            <a:r>
              <a:rPr lang="en-US" sz="2400" dirty="0" smtClean="0"/>
              <a:t>2013).</a:t>
            </a:r>
          </a:p>
          <a:p>
            <a:r>
              <a:rPr lang="en-US" sz="2400" dirty="0" smtClean="0"/>
              <a:t>Treasure hunt activities outside of the classroom (</a:t>
            </a:r>
            <a:r>
              <a:rPr lang="en-US" sz="2400" dirty="0" err="1"/>
              <a:t>Rikala</a:t>
            </a:r>
            <a:r>
              <a:rPr lang="en-US" sz="2400" dirty="0"/>
              <a:t> &amp; </a:t>
            </a:r>
            <a:r>
              <a:rPr lang="en-US" sz="2400" dirty="0" err="1"/>
              <a:t>Kankaanranta</a:t>
            </a:r>
            <a:r>
              <a:rPr lang="en-US" sz="2400" dirty="0"/>
              <a:t>, </a:t>
            </a:r>
            <a:r>
              <a:rPr lang="en-US" sz="2400" dirty="0" smtClean="0"/>
              <a:t>2012).</a:t>
            </a:r>
          </a:p>
          <a:p>
            <a:r>
              <a:rPr lang="en-US" sz="2400" dirty="0" smtClean="0"/>
              <a:t>Science learning in natural contexts with links to data via QR (</a:t>
            </a:r>
            <a:r>
              <a:rPr lang="en-US" sz="2400" dirty="0" err="1"/>
              <a:t>Kamarainen</a:t>
            </a:r>
            <a:r>
              <a:rPr lang="en-US" sz="2400" dirty="0"/>
              <a:t>, et al., </a:t>
            </a:r>
            <a:r>
              <a:rPr lang="en-US" sz="2400" dirty="0" smtClean="0"/>
              <a:t>2013).</a:t>
            </a:r>
            <a:endParaRPr lang="en-US" sz="2400" dirty="0"/>
          </a:p>
        </p:txBody>
      </p:sp>
      <p:pic>
        <p:nvPicPr>
          <p:cNvPr id="9218" name="Picture 2" descr="http://1.bp.blogspot.com/-uOuT75AruDs/UYBL4gCnGVI/AAAAAAAABbc/bqCemtMPur4/s1600/IMG_06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" r="24559" b="10479"/>
          <a:stretch/>
        </p:blipFill>
        <p:spPr bwMode="auto">
          <a:xfrm>
            <a:off x="8397050" y="475014"/>
            <a:ext cx="2964359" cy="254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51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on QR Codes for Language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Scan QR codes to get to audio materials on the Internet in a college EFL classroom (</a:t>
            </a:r>
            <a:r>
              <a:rPr lang="en-US" sz="2400" dirty="0" err="1"/>
              <a:t>Tsung</a:t>
            </a:r>
            <a:r>
              <a:rPr lang="en-US" sz="2400" dirty="0"/>
              <a:t>, Tan, &amp; Chu, </a:t>
            </a:r>
            <a:r>
              <a:rPr lang="en-US" sz="2400" dirty="0" smtClean="0"/>
              <a:t>2010).</a:t>
            </a:r>
          </a:p>
          <a:p>
            <a:r>
              <a:rPr lang="en-US" sz="2400" dirty="0" smtClean="0"/>
              <a:t>Combine paper-based and tech-enhanced learning in EFL setting for flexibility (</a:t>
            </a:r>
            <a:r>
              <a:rPr lang="en-US" sz="2400" dirty="0"/>
              <a:t>Leone, &amp; Leo, </a:t>
            </a:r>
            <a:r>
              <a:rPr lang="en-US" sz="2400" dirty="0" smtClean="0"/>
              <a:t>2011).  </a:t>
            </a:r>
          </a:p>
          <a:p>
            <a:r>
              <a:rPr lang="en-US" sz="2400" dirty="0" smtClean="0"/>
              <a:t>Word walls for vocabulary development (</a:t>
            </a:r>
            <a:r>
              <a:rPr lang="en-US" sz="2400" dirty="0"/>
              <a:t>Hopkins, </a:t>
            </a:r>
            <a:r>
              <a:rPr lang="en-US" sz="2400" dirty="0" smtClean="0"/>
              <a:t>2013)</a:t>
            </a:r>
          </a:p>
          <a:p>
            <a:r>
              <a:rPr lang="en-US" sz="2400" dirty="0" smtClean="0"/>
              <a:t>Use QR codes on homework papers to allow access to supplementary study materials (</a:t>
            </a:r>
            <a:r>
              <a:rPr lang="en-US" sz="2400" dirty="0"/>
              <a:t>Crompton, </a:t>
            </a:r>
            <a:r>
              <a:rPr lang="en-US" sz="2400" dirty="0" smtClean="0"/>
              <a:t>LaFrance</a:t>
            </a:r>
            <a:r>
              <a:rPr lang="en-US" sz="2400" dirty="0"/>
              <a:t>, van ‘t </a:t>
            </a:r>
            <a:r>
              <a:rPr lang="en-US" sz="2400" dirty="0" err="1"/>
              <a:t>Hooft</a:t>
            </a:r>
            <a:r>
              <a:rPr lang="en-US" sz="2400" dirty="0"/>
              <a:t>, 2012</a:t>
            </a:r>
            <a:r>
              <a:rPr lang="en-US" sz="24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8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qr</a:t>
            </a:r>
            <a:r>
              <a:rPr lang="en-US" dirty="0" smtClean="0">
                <a:hlinkClick r:id="rId2"/>
              </a:rPr>
              <a:t>voice.net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4303134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Free, web-based tool for creating quick response codes that link automatically to Google Translate</a:t>
            </a:r>
          </a:p>
          <a:p>
            <a:r>
              <a:rPr lang="en-US" dirty="0" smtClean="0"/>
              <a:t>Enter the text in the target language and choose correct language from the list</a:t>
            </a:r>
          </a:p>
          <a:p>
            <a:r>
              <a:rPr lang="en-US" dirty="0" smtClean="0"/>
              <a:t>The web site creates a QR code that when scanned will cause the mobile device to open Google Translate and ‘read’ the language input using a synthetic voice</a:t>
            </a:r>
          </a:p>
          <a:p>
            <a:r>
              <a:rPr lang="en-US" dirty="0" smtClean="0"/>
              <a:t>No need to record files, save files, or find a web site to host audio files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034" y="1943100"/>
            <a:ext cx="66960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9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61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0</TotalTime>
  <Words>1703</Words>
  <Application>Microsoft Office PowerPoint</Application>
  <PresentationFormat>Widescreen</PresentationFormat>
  <Paragraphs>162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Euphemia</vt:lpstr>
      <vt:lpstr>Plantagenet Cherokee</vt:lpstr>
      <vt:lpstr>Symbol</vt:lpstr>
      <vt:lpstr>Times New Roman</vt:lpstr>
      <vt:lpstr>Wingdings</vt:lpstr>
      <vt:lpstr>Academic Literature 16x9</vt:lpstr>
      <vt:lpstr>QR Codes for Audio Support in  Foreign Language Learning</vt:lpstr>
      <vt:lpstr>Statement of the Problem</vt:lpstr>
      <vt:lpstr>Research Gaps/Hypotheses</vt:lpstr>
      <vt:lpstr>Research Questions</vt:lpstr>
      <vt:lpstr>Literature – Theoretical Framework</vt:lpstr>
      <vt:lpstr>Literature – Previous Work with QR Codes</vt:lpstr>
      <vt:lpstr>Literature on QR Codes for Language Support</vt:lpstr>
      <vt:lpstr>qrvoice.net</vt:lpstr>
      <vt:lpstr>Proposed study</vt:lpstr>
      <vt:lpstr>Participants</vt:lpstr>
      <vt:lpstr>Online Survey</vt:lpstr>
      <vt:lpstr>Initial Interview and Training</vt:lpstr>
      <vt:lpstr>Follow-Up Interview</vt:lpstr>
      <vt:lpstr>Data Collection</vt:lpstr>
      <vt:lpstr>Data Analysis</vt:lpstr>
      <vt:lpstr>Timeline</vt:lpstr>
      <vt:lpstr>References</vt:lpstr>
      <vt:lpstr>References (cont.)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2015-09-14T18:25:06Z</dcterms:created>
  <dcterms:modified xsi:type="dcterms:W3CDTF">2015-09-18T01:28:28Z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